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76" r:id="rId3"/>
    <p:sldId id="277" r:id="rId4"/>
    <p:sldId id="278" r:id="rId5"/>
    <p:sldId id="279" r:id="rId6"/>
    <p:sldId id="280"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Lst>
  <p:sldSz cx="9144000" cy="6858000" type="screen4x3"/>
  <p:notesSz cx="9144000" cy="685800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F3C9234-0AE6-2F94-1E4D-DF2FE3BBC4C7}">
  <a:tblStyle styleId="{DF3C9234-0AE6-2F94-1E4D-DF2FE3BBC4C7}" styleName="Style moyen 2 - Accentuation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46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re-prune">
    <p:spTree>
      <p:nvGrpSpPr>
        <p:cNvPr id="1" name=""/>
        <p:cNvGrpSpPr/>
        <p:nvPr/>
      </p:nvGrpSpPr>
      <p:grpSpPr bwMode="auto">
        <a:xfrm>
          <a:off x="0" y="0"/>
          <a:ext cx="0" cy="0"/>
          <a:chOff x="0" y="0"/>
          <a:chExt cx="0" cy="0"/>
        </a:xfrm>
      </p:grpSpPr>
      <p:sp>
        <p:nvSpPr>
          <p:cNvPr id="7" name="Rectangle 6"/>
          <p:cNvSpPr/>
          <p:nvPr userDrawn="1"/>
        </p:nvSpPr>
        <p:spPr bwMode="auto">
          <a:xfrm>
            <a:off x="0" y="0"/>
            <a:ext cx="9144000" cy="6858000"/>
          </a:xfrm>
          <a:prstGeom prst="rect">
            <a:avLst/>
          </a:prstGeom>
          <a:solidFill>
            <a:srgbClr val="63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685800">
              <a:lnSpc>
                <a:spcPct val="100000"/>
              </a:lnSpc>
              <a:spcBef>
                <a:spcPts val="0"/>
              </a:spcBef>
              <a:spcAft>
                <a:spcPts val="0"/>
              </a:spcAft>
              <a:buClrTx/>
              <a:buSzTx/>
              <a:buFontTx/>
              <a:buNone/>
              <a:defRPr/>
            </a:pPr>
            <a:endParaRPr lang="fr-FR" sz="1000" b="0" i="0" u="none" strike="noStrike" cap="none" spc="0">
              <a:ln>
                <a:noFill/>
              </a:ln>
              <a:solidFill>
                <a:srgbClr val="FFFFFF"/>
              </a:solidFill>
              <a:latin typeface="Open Sans"/>
              <a:ea typeface="Arial"/>
            </a:endParaRPr>
          </a:p>
        </p:txBody>
      </p:sp>
      <p:sp>
        <p:nvSpPr>
          <p:cNvPr id="2" name="Title 1"/>
          <p:cNvSpPr>
            <a:spLocks noGrp="1"/>
          </p:cNvSpPr>
          <p:nvPr>
            <p:ph type="ctrTitle"/>
          </p:nvPr>
        </p:nvSpPr>
        <p:spPr bwMode="auto">
          <a:xfrm>
            <a:off x="272129" y="2165229"/>
            <a:ext cx="8305341" cy="3252160"/>
          </a:xfrm>
        </p:spPr>
        <p:txBody>
          <a:bodyPr anchor="b">
            <a:normAutofit/>
          </a:bodyPr>
          <a:lstStyle>
            <a:lvl1pPr algn="l">
              <a:defRPr sz="3750">
                <a:solidFill>
                  <a:schemeClr val="bg1"/>
                </a:solidFill>
              </a:defRPr>
            </a:lvl1pPr>
          </a:lstStyle>
          <a:p>
            <a:pPr>
              <a:defRPr/>
            </a:pPr>
            <a:r>
              <a:rPr lang="fr-FR"/>
              <a:t>Modifiez le style du titre</a:t>
            </a:r>
            <a:endParaRPr lang="en-US"/>
          </a:p>
        </p:txBody>
      </p:sp>
      <p:sp>
        <p:nvSpPr>
          <p:cNvPr id="3" name="Subtitle 2"/>
          <p:cNvSpPr>
            <a:spLocks noGrp="1"/>
          </p:cNvSpPr>
          <p:nvPr>
            <p:ph type="subTitle" idx="1"/>
          </p:nvPr>
        </p:nvSpPr>
        <p:spPr bwMode="auto">
          <a:xfrm>
            <a:off x="272129" y="5529530"/>
            <a:ext cx="4787999" cy="746185"/>
          </a:xfrm>
        </p:spPr>
        <p:txBody>
          <a:bodyPr anchor="b">
            <a:normAutofit/>
          </a:bodyPr>
          <a:lstStyle>
            <a:lvl1pPr marL="0" indent="0" algn="l">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fr-FR"/>
              <a:t>Modifiez le style des sous-titres du masque</a:t>
            </a:r>
            <a:endParaRPr lang="en-US"/>
          </a:p>
        </p:txBody>
      </p:sp>
      <p:pic>
        <p:nvPicPr>
          <p:cNvPr id="5" name="Picture 4" descr="A picture containing drawing&#10;&#10;Description automatically generated"/>
          <p:cNvPicPr>
            <a:picLocks noChangeAspect="1"/>
          </p:cNvPicPr>
          <p:nvPr userDrawn="1"/>
        </p:nvPicPr>
        <p:blipFill>
          <a:blip r:embed="rId2"/>
          <a:stretch/>
        </p:blipFill>
        <p:spPr bwMode="auto">
          <a:xfrm>
            <a:off x="1" y="-94667"/>
            <a:ext cx="5060126" cy="2274214"/>
          </a:xfrm>
          <a:prstGeom prst="rect">
            <a:avLst/>
          </a:prstGeom>
        </p:spPr>
      </p:pic>
      <p:pic>
        <p:nvPicPr>
          <p:cNvPr id="6" name="Image 4"/>
          <p:cNvPicPr>
            <a:picLocks noChangeAspect="1"/>
          </p:cNvPicPr>
          <p:nvPr userDrawn="1"/>
        </p:nvPicPr>
        <p:blipFill>
          <a:blip r:embed="rId3"/>
          <a:stretch/>
        </p:blipFill>
        <p:spPr bwMode="auto">
          <a:xfrm rot="16199998">
            <a:off x="4459654" y="2173654"/>
            <a:ext cx="224692" cy="9144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matchingName="Title and body" type="tx" userDrawn="1">
  <p:cSld name="Title and body">
    <p:spTree>
      <p:nvGrpSpPr>
        <p:cNvPr id="1" name=""/>
        <p:cNvGrpSpPr/>
        <p:nvPr/>
      </p:nvGrpSpPr>
      <p:grpSpPr bwMode="auto">
        <a:xfrm>
          <a:off x="0" y="0"/>
          <a:ext cx="0" cy="0"/>
          <a:chOff x="0" y="0"/>
          <a:chExt cx="0" cy="0"/>
        </a:xfrm>
      </p:grpSpPr>
      <p:sp>
        <p:nvSpPr>
          <p:cNvPr id="17" name="Google Shape;17;p4"/>
          <p:cNvSpPr txBox="1">
            <a:spLocks noGrp="1"/>
          </p:cNvSpPr>
          <p:nvPr>
            <p:ph type="title"/>
          </p:nvPr>
        </p:nvSpPr>
        <p:spPr bwMode="auto">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defRPr/>
            </a:pPr>
            <a:endParaRPr/>
          </a:p>
        </p:txBody>
      </p:sp>
      <p:sp>
        <p:nvSpPr>
          <p:cNvPr id="18" name="Google Shape;18;p4"/>
          <p:cNvSpPr txBox="1">
            <a:spLocks noGrp="1"/>
          </p:cNvSpPr>
          <p:nvPr>
            <p:ph type="body" idx="1"/>
          </p:nvPr>
        </p:nvSpPr>
        <p:spPr bwMode="auto">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a:defRPr/>
            </a:pPr>
            <a:endParaRPr/>
          </a:p>
        </p:txBody>
      </p:sp>
      <p:sp>
        <p:nvSpPr>
          <p:cNvPr id="19" name="Google Shape;19;p4"/>
          <p:cNvSpPr txBox="1">
            <a:spLocks noGrp="1"/>
          </p:cNvSpPr>
          <p:nvPr>
            <p:ph type="sldNum" idx="12"/>
          </p:nvPr>
        </p:nvSpPr>
        <p:spPr bwMode="auto">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fr-F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userDrawn="1">
  <p:cSld name="Contenu">
    <p:spTree>
      <p:nvGrpSpPr>
        <p:cNvPr id="1" name=""/>
        <p:cNvGrpSpPr/>
        <p:nvPr/>
      </p:nvGrpSpPr>
      <p:grpSpPr bwMode="auto">
        <a:xfrm>
          <a:off x="0" y="0"/>
          <a:ext cx="0" cy="0"/>
          <a:chOff x="0" y="0"/>
          <a:chExt cx="0" cy="0"/>
        </a:xfrm>
      </p:grpSpPr>
      <p:sp>
        <p:nvSpPr>
          <p:cNvPr id="14" name="Titre 1"/>
          <p:cNvSpPr>
            <a:spLocks noGrp="1"/>
          </p:cNvSpPr>
          <p:nvPr>
            <p:ph type="title"/>
          </p:nvPr>
        </p:nvSpPr>
        <p:spPr bwMode="auto">
          <a:xfrm>
            <a:off x="467545" y="274638"/>
            <a:ext cx="7632848" cy="562074"/>
          </a:xfrm>
          <a:prstGeom prst="rect">
            <a:avLst/>
          </a:prstGeom>
          <a:noFill/>
        </p:spPr>
        <p:txBody>
          <a:bodyPr>
            <a:normAutofit/>
          </a:bodyPr>
          <a:lstStyle>
            <a:lvl1pPr>
              <a:defRPr lang="fr-FR" sz="2550">
                <a:solidFill>
                  <a:srgbClr val="313E48"/>
                </a:solidFill>
              </a:defRPr>
            </a:lvl1pPr>
          </a:lstStyle>
          <a:p>
            <a:pPr>
              <a:defRPr/>
            </a:pPr>
            <a:r>
              <a:rPr lang="fr-FR"/>
              <a:t>Modifiez le style du titre</a:t>
            </a:r>
            <a:endParaRPr/>
          </a:p>
        </p:txBody>
      </p:sp>
      <p:sp>
        <p:nvSpPr>
          <p:cNvPr id="19" name="Espace réservé du contenu 2"/>
          <p:cNvSpPr>
            <a:spLocks noGrp="1"/>
          </p:cNvSpPr>
          <p:nvPr>
            <p:ph idx="1"/>
          </p:nvPr>
        </p:nvSpPr>
        <p:spPr bwMode="auto">
          <a:xfrm>
            <a:off x="467545" y="1556793"/>
            <a:ext cx="7632849" cy="4366930"/>
          </a:xfrm>
          <a:prstGeom prst="rect">
            <a:avLst/>
          </a:prstGeom>
          <a:solidFill>
            <a:schemeClr val="accent3"/>
          </a:solidFill>
        </p:spPr>
        <p:txBody>
          <a:bodyPr>
            <a:normAutofit/>
          </a:bodyPr>
          <a:lstStyle>
            <a:lvl1pPr>
              <a:defRPr sz="2100"/>
            </a:lvl1pPr>
            <a:lvl2pPr>
              <a:defRPr sz="1800"/>
            </a:lvl2pPr>
            <a:lvl3pPr marL="857250" indent="-171450">
              <a:buFont typeface="Arial"/>
              <a:buChar char="•"/>
              <a:defRPr sz="1500"/>
            </a:lvl3pPr>
            <a:lvl4pPr>
              <a:defRPr sz="1350"/>
            </a:lvl4pPr>
            <a:lvl5pPr>
              <a:defRPr sz="1350"/>
            </a:lvl5p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obj" userDrawn="1">
  <p:cSld name="Titre et contenu">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endParaRPr/>
          </a:p>
        </p:txBody>
      </p:sp>
      <p:sp>
        <p:nvSpPr>
          <p:cNvPr id="3" name="Espace réservé du contenu 2"/>
          <p:cNvSpPr>
            <a:spLocks noGrp="1"/>
          </p:cNvSpPr>
          <p:nvPr>
            <p:ph idx="1"/>
          </p:nvPr>
        </p:nvSpPr>
        <p:spPr bwMode="auto"/>
        <p:txBody>
          <a:bodyPr/>
          <a:lstStyle/>
          <a:p>
            <a:pPr>
              <a:defRPr/>
            </a:pPr>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endParaRPr/>
          </a:p>
        </p:txBody>
      </p:sp>
      <p:sp>
        <p:nvSpPr>
          <p:cNvPr id="4" name="Espace réservé de la date 3"/>
          <p:cNvSpPr>
            <a:spLocks noGrp="1"/>
          </p:cNvSpPr>
          <p:nvPr>
            <p:ph type="dt" sz="half" idx="10"/>
          </p:nvPr>
        </p:nvSpPr>
        <p:spPr bwMode="auto"/>
        <p:txBody>
          <a:bodyPr/>
          <a:lstStyle/>
          <a:p>
            <a:pPr>
              <a:defRPr/>
            </a:pPr>
            <a:fld id="{ADFC7800-D5CD-6649-97C8-A8DF30958EDA}" type="datetimeFigureOut">
              <a:rPr lang="fr-FR"/>
              <a:t>06/06/2023</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8091571B-9AC5-AF46-B36A-C312E20CDF43}" type="slidenum">
              <a:rPr lang="fr-F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title" preserve="1" userDrawn="1">
  <p:cSld name="Titre-blanc">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272129" y="2165229"/>
            <a:ext cx="8305341" cy="3252160"/>
          </a:xfrm>
        </p:spPr>
        <p:txBody>
          <a:bodyPr anchor="b">
            <a:normAutofit/>
          </a:bodyPr>
          <a:lstStyle>
            <a:lvl1pPr algn="l">
              <a:defRPr sz="3750">
                <a:solidFill>
                  <a:schemeClr val="tx1"/>
                </a:solidFill>
              </a:defRPr>
            </a:lvl1pPr>
          </a:lstStyle>
          <a:p>
            <a:pPr>
              <a:defRPr/>
            </a:pPr>
            <a:r>
              <a:rPr lang="fr-FR"/>
              <a:t>Modifiez le style du titre</a:t>
            </a:r>
            <a:endParaRPr lang="en-US"/>
          </a:p>
        </p:txBody>
      </p:sp>
      <p:sp>
        <p:nvSpPr>
          <p:cNvPr id="3" name="Subtitle 2"/>
          <p:cNvSpPr>
            <a:spLocks noGrp="1"/>
          </p:cNvSpPr>
          <p:nvPr>
            <p:ph type="subTitle" idx="1"/>
          </p:nvPr>
        </p:nvSpPr>
        <p:spPr bwMode="auto">
          <a:xfrm>
            <a:off x="272129" y="5529530"/>
            <a:ext cx="4787999" cy="746185"/>
          </a:xfrm>
        </p:spPr>
        <p:txBody>
          <a:bodyPr anchor="b">
            <a:normAutofit/>
          </a:bodyPr>
          <a:lstStyle>
            <a:lvl1pPr marL="0" indent="0" algn="l">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fr-FR"/>
              <a:t>Modifiez le style des sous-titres du masque</a:t>
            </a:r>
            <a:endParaRPr lang="en-US"/>
          </a:p>
        </p:txBody>
      </p:sp>
      <p:pic>
        <p:nvPicPr>
          <p:cNvPr id="8" name="Picture 7" descr="A picture containing food, drawing&#10;&#10;Description automatically generated"/>
          <p:cNvPicPr>
            <a:picLocks noChangeAspect="1"/>
          </p:cNvPicPr>
          <p:nvPr userDrawn="1"/>
        </p:nvPicPr>
        <p:blipFill>
          <a:blip r:embed="rId2"/>
          <a:stretch/>
        </p:blipFill>
        <p:spPr bwMode="auto">
          <a:xfrm>
            <a:off x="-1" y="-108986"/>
            <a:ext cx="5060133" cy="2274215"/>
          </a:xfrm>
          <a:prstGeom prst="rect">
            <a:avLst/>
          </a:prstGeom>
        </p:spPr>
      </p:pic>
      <p:pic>
        <p:nvPicPr>
          <p:cNvPr id="9" name="Image 6"/>
          <p:cNvPicPr>
            <a:picLocks noChangeAspect="1"/>
          </p:cNvPicPr>
          <p:nvPr userDrawn="1"/>
        </p:nvPicPr>
        <p:blipFill>
          <a:blip r:embed="rId3"/>
          <a:stretch/>
        </p:blipFill>
        <p:spPr bwMode="auto">
          <a:xfrm rot="16199998">
            <a:off x="4459654" y="2173654"/>
            <a:ext cx="224692" cy="9144000"/>
          </a:xfrm>
          <a:prstGeom prst="rect">
            <a:avLst/>
          </a:prstGeom>
        </p:spPr>
      </p:pic>
      <p:sp>
        <p:nvSpPr>
          <p:cNvPr id="4" name="Rectangle 3"/>
          <p:cNvSpPr/>
          <p:nvPr userDrawn="1"/>
        </p:nvSpPr>
        <p:spPr bwMode="auto">
          <a:xfrm>
            <a:off x="7663070" y="6092687"/>
            <a:ext cx="1411356" cy="540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a:lnSpc>
                <a:spcPct val="100000"/>
              </a:lnSpc>
              <a:spcBef>
                <a:spcPts val="0"/>
              </a:spcBef>
              <a:spcAft>
                <a:spcPts val="0"/>
              </a:spcAft>
              <a:buClrTx/>
              <a:buSzTx/>
              <a:buFontTx/>
              <a:buNone/>
              <a:defRPr/>
            </a:pPr>
            <a:endParaRPr lang="en-US" sz="1350" b="0" i="0" u="none" strike="noStrike" cap="none" spc="0">
              <a:ln>
                <a:noFill/>
              </a:ln>
              <a:solidFill>
                <a:srgbClr val="FFFFFF"/>
              </a:solidFill>
              <a:latin typeface="Open Sans"/>
              <a:ea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Chapitre_text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272129" y="1360159"/>
            <a:ext cx="8305341" cy="3252160"/>
          </a:xfrm>
        </p:spPr>
        <p:txBody>
          <a:bodyPr anchor="b">
            <a:normAutofit/>
          </a:bodyPr>
          <a:lstStyle>
            <a:lvl1pPr algn="l">
              <a:defRPr sz="3000" b="1">
                <a:solidFill>
                  <a:schemeClr val="tx1"/>
                </a:solidFill>
              </a:defRPr>
            </a:lvl1pPr>
          </a:lstStyle>
          <a:p>
            <a:pPr>
              <a:defRPr/>
            </a:pPr>
            <a:r>
              <a:rPr lang="fr-FR"/>
              <a:t>Modifiez le style du titre</a:t>
            </a:r>
            <a:endParaRPr lang="en-US"/>
          </a:p>
        </p:txBody>
      </p:sp>
      <p:pic>
        <p:nvPicPr>
          <p:cNvPr id="9" name="Image 6"/>
          <p:cNvPicPr>
            <a:picLocks noChangeAspect="1"/>
          </p:cNvPicPr>
          <p:nvPr userDrawn="1"/>
        </p:nvPicPr>
        <p:blipFill>
          <a:blip r:embed="rId2"/>
          <a:stretch/>
        </p:blipFill>
        <p:spPr bwMode="auto">
          <a:xfrm rot="16199998">
            <a:off x="4459654" y="2173654"/>
            <a:ext cx="224692" cy="9144000"/>
          </a:xfrm>
          <a:prstGeom prst="rect">
            <a:avLst/>
          </a:prstGeom>
        </p:spPr>
      </p:pic>
      <p:pic>
        <p:nvPicPr>
          <p:cNvPr id="6" name="Image 7"/>
          <p:cNvPicPr>
            <a:picLocks noChangeAspect="1"/>
          </p:cNvPicPr>
          <p:nvPr userDrawn="1"/>
        </p:nvPicPr>
        <p:blipFill>
          <a:blip r:embed="rId3"/>
          <a:stretch/>
        </p:blipFill>
        <p:spPr bwMode="auto">
          <a:xfrm>
            <a:off x="7732833" y="6141906"/>
            <a:ext cx="1279285" cy="45307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Chapitre_imag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5267739" y="1360159"/>
            <a:ext cx="3309731" cy="3252160"/>
          </a:xfrm>
        </p:spPr>
        <p:txBody>
          <a:bodyPr anchor="b">
            <a:normAutofit/>
          </a:bodyPr>
          <a:lstStyle>
            <a:lvl1pPr algn="l">
              <a:defRPr sz="3000" b="1">
                <a:solidFill>
                  <a:schemeClr val="tx1"/>
                </a:solidFill>
              </a:defRPr>
            </a:lvl1pPr>
          </a:lstStyle>
          <a:p>
            <a:pPr>
              <a:defRPr/>
            </a:pPr>
            <a:r>
              <a:rPr lang="fr-FR"/>
              <a:t>Modifiez le style du titre</a:t>
            </a:r>
            <a:endParaRPr lang="en-US"/>
          </a:p>
        </p:txBody>
      </p:sp>
      <p:pic>
        <p:nvPicPr>
          <p:cNvPr id="9" name="Image 6"/>
          <p:cNvPicPr>
            <a:picLocks noChangeAspect="1"/>
          </p:cNvPicPr>
          <p:nvPr userDrawn="1"/>
        </p:nvPicPr>
        <p:blipFill>
          <a:blip r:embed="rId2"/>
          <a:stretch/>
        </p:blipFill>
        <p:spPr bwMode="auto">
          <a:xfrm rot="16199998">
            <a:off x="4459654" y="2173654"/>
            <a:ext cx="224692" cy="9144000"/>
          </a:xfrm>
          <a:prstGeom prst="rect">
            <a:avLst/>
          </a:prstGeom>
        </p:spPr>
      </p:pic>
      <p:pic>
        <p:nvPicPr>
          <p:cNvPr id="4" name="Image 7"/>
          <p:cNvPicPr>
            <a:picLocks noChangeAspect="1"/>
          </p:cNvPicPr>
          <p:nvPr userDrawn="1"/>
        </p:nvPicPr>
        <p:blipFill>
          <a:blip r:embed="rId3"/>
          <a:stretch/>
        </p:blipFill>
        <p:spPr bwMode="auto">
          <a:xfrm>
            <a:off x="7732833" y="6141906"/>
            <a:ext cx="1279285" cy="453079"/>
          </a:xfrm>
          <a:prstGeom prst="rect">
            <a:avLst/>
          </a:prstGeom>
        </p:spPr>
      </p:pic>
      <p:sp>
        <p:nvSpPr>
          <p:cNvPr id="6" name="Picture Placeholder 5"/>
          <p:cNvSpPr>
            <a:spLocks noGrp="1"/>
          </p:cNvSpPr>
          <p:nvPr>
            <p:ph type="pic" sz="quarter" idx="10"/>
          </p:nvPr>
        </p:nvSpPr>
        <p:spPr bwMode="auto">
          <a:xfrm>
            <a:off x="1" y="2"/>
            <a:ext cx="5059363" cy="6632575"/>
          </a:xfrm>
        </p:spPr>
        <p:txBody>
          <a:body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Image-pleine">
    <p:spTree>
      <p:nvGrpSpPr>
        <p:cNvPr id="1" name=""/>
        <p:cNvGrpSpPr/>
        <p:nvPr/>
      </p:nvGrpSpPr>
      <p:grpSpPr bwMode="auto">
        <a:xfrm>
          <a:off x="0" y="0"/>
          <a:ext cx="0" cy="0"/>
          <a:chOff x="0" y="0"/>
          <a:chExt cx="0" cy="0"/>
        </a:xfrm>
      </p:grpSpPr>
      <p:pic>
        <p:nvPicPr>
          <p:cNvPr id="9" name="Image 6"/>
          <p:cNvPicPr>
            <a:picLocks noChangeAspect="1"/>
          </p:cNvPicPr>
          <p:nvPr userDrawn="1"/>
        </p:nvPicPr>
        <p:blipFill>
          <a:blip r:embed="rId2"/>
          <a:stretch/>
        </p:blipFill>
        <p:spPr bwMode="auto">
          <a:xfrm rot="16199998">
            <a:off x="4459654" y="2173654"/>
            <a:ext cx="224692" cy="9144000"/>
          </a:xfrm>
          <a:prstGeom prst="rect">
            <a:avLst/>
          </a:prstGeom>
        </p:spPr>
      </p:pic>
      <p:pic>
        <p:nvPicPr>
          <p:cNvPr id="4" name="Image 7"/>
          <p:cNvPicPr>
            <a:picLocks noChangeAspect="1"/>
          </p:cNvPicPr>
          <p:nvPr userDrawn="1"/>
        </p:nvPicPr>
        <p:blipFill>
          <a:blip r:embed="rId3"/>
          <a:stretch/>
        </p:blipFill>
        <p:spPr bwMode="auto">
          <a:xfrm>
            <a:off x="7732833" y="6141906"/>
            <a:ext cx="1279285" cy="453079"/>
          </a:xfrm>
          <a:prstGeom prst="rect">
            <a:avLst/>
          </a:prstGeom>
        </p:spPr>
      </p:pic>
      <p:sp>
        <p:nvSpPr>
          <p:cNvPr id="6" name="Picture Placeholder 5"/>
          <p:cNvSpPr>
            <a:spLocks noGrp="1"/>
          </p:cNvSpPr>
          <p:nvPr>
            <p:ph type="pic" sz="quarter" idx="10"/>
          </p:nvPr>
        </p:nvSpPr>
        <p:spPr bwMode="auto">
          <a:xfrm>
            <a:off x="0" y="2"/>
            <a:ext cx="9144000" cy="6023113"/>
          </a:xfrm>
        </p:spPr>
        <p:txBody>
          <a:body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Image+text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5382884" y="365128"/>
            <a:ext cx="3614467" cy="1325563"/>
          </a:xfrm>
        </p:spPr>
        <p:txBody>
          <a:bodyPr anchor="b">
            <a:normAutofit/>
          </a:bodyPr>
          <a:lstStyle>
            <a:lvl1pPr>
              <a:defRPr sz="2100">
                <a:solidFill>
                  <a:schemeClr val="tx2"/>
                </a:solidFill>
              </a:defRPr>
            </a:lvl1pPr>
          </a:lstStyle>
          <a:p>
            <a:pPr>
              <a:defRPr/>
            </a:pPr>
            <a:r>
              <a:rPr lang="fr-FR"/>
              <a:t>Modifiez le style du titre</a:t>
            </a:r>
            <a:endParaRPr lang="en-US"/>
          </a:p>
        </p:txBody>
      </p:sp>
      <p:sp>
        <p:nvSpPr>
          <p:cNvPr id="3" name="Content Placeholder 2"/>
          <p:cNvSpPr>
            <a:spLocks noGrp="1"/>
          </p:cNvSpPr>
          <p:nvPr>
            <p:ph idx="1"/>
          </p:nvPr>
        </p:nvSpPr>
        <p:spPr bwMode="auto">
          <a:xfrm>
            <a:off x="5382883" y="1825627"/>
            <a:ext cx="3614468" cy="4098097"/>
          </a:xfrm>
        </p:spPr>
        <p:txBody>
          <a:bodyPr>
            <a:normAutofit/>
          </a:bodyPr>
          <a:lstStyle>
            <a:lvl1pPr>
              <a:defRPr sz="1800"/>
            </a:lvl1pPr>
            <a:lvl2pPr>
              <a:defRPr sz="1500">
                <a:solidFill>
                  <a:schemeClr val="tx2"/>
                </a:solidFill>
              </a:defRPr>
            </a:lvl2pPr>
            <a:lvl3pPr>
              <a:defRPr sz="1350">
                <a:solidFill>
                  <a:schemeClr val="tx2"/>
                </a:solidFill>
              </a:defRPr>
            </a:lvl3pPr>
            <a:lvl4pPr>
              <a:defRPr sz="1200">
                <a:solidFill>
                  <a:schemeClr val="tx2"/>
                </a:solidFill>
              </a:defRPr>
            </a:lvl4pPr>
            <a:lvl5pPr>
              <a:defRPr sz="1200">
                <a:solidFill>
                  <a:schemeClr val="tx2"/>
                </a:solidFill>
              </a:defRPr>
            </a:lvl5p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8" name="Picture Placeholder 5"/>
          <p:cNvSpPr>
            <a:spLocks noGrp="1"/>
          </p:cNvSpPr>
          <p:nvPr>
            <p:ph type="pic" sz="quarter" idx="10"/>
          </p:nvPr>
        </p:nvSpPr>
        <p:spPr bwMode="auto">
          <a:xfrm>
            <a:off x="1" y="2"/>
            <a:ext cx="5059363" cy="6632575"/>
          </a:xfrm>
        </p:spPr>
        <p:txBody>
          <a:bodyPr/>
          <a:lstStyle/>
          <a:p>
            <a:pPr>
              <a:defRPr/>
            </a:pPr>
            <a:endParaRPr lang="en-US"/>
          </a:p>
        </p:txBody>
      </p:sp>
      <p:pic>
        <p:nvPicPr>
          <p:cNvPr id="9" name="Image 6"/>
          <p:cNvPicPr>
            <a:picLocks noChangeAspect="1"/>
          </p:cNvPicPr>
          <p:nvPr userDrawn="1"/>
        </p:nvPicPr>
        <p:blipFill>
          <a:blip r:embed="rId2"/>
          <a:stretch/>
        </p:blipFill>
        <p:spPr bwMode="auto">
          <a:xfrm rot="16199998">
            <a:off x="4459654" y="2173654"/>
            <a:ext cx="224692" cy="9144000"/>
          </a:xfrm>
          <a:prstGeom prst="rect">
            <a:avLst/>
          </a:prstGeom>
        </p:spPr>
      </p:pic>
      <p:pic>
        <p:nvPicPr>
          <p:cNvPr id="10" name="Image 7"/>
          <p:cNvPicPr>
            <a:picLocks noChangeAspect="1"/>
          </p:cNvPicPr>
          <p:nvPr userDrawn="1"/>
        </p:nvPicPr>
        <p:blipFill>
          <a:blip r:embed="rId3"/>
          <a:stretch/>
        </p:blipFill>
        <p:spPr bwMode="auto">
          <a:xfrm>
            <a:off x="7732833" y="6141906"/>
            <a:ext cx="1279285" cy="45307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Contenu+image">
    <p:spTree>
      <p:nvGrpSpPr>
        <p:cNvPr id="1" name=""/>
        <p:cNvGrpSpPr/>
        <p:nvPr/>
      </p:nvGrpSpPr>
      <p:grpSpPr bwMode="auto">
        <a:xfrm>
          <a:off x="0" y="0"/>
          <a:ext cx="0" cy="0"/>
          <a:chOff x="0" y="0"/>
          <a:chExt cx="0" cy="0"/>
        </a:xfrm>
      </p:grpSpPr>
      <p:sp>
        <p:nvSpPr>
          <p:cNvPr id="14" name="Titre 1"/>
          <p:cNvSpPr>
            <a:spLocks noGrp="1"/>
          </p:cNvSpPr>
          <p:nvPr>
            <p:ph type="title"/>
          </p:nvPr>
        </p:nvSpPr>
        <p:spPr bwMode="auto">
          <a:xfrm>
            <a:off x="467545" y="274638"/>
            <a:ext cx="7632848" cy="562074"/>
          </a:xfrm>
          <a:prstGeom prst="rect">
            <a:avLst/>
          </a:prstGeom>
          <a:noFill/>
        </p:spPr>
        <p:txBody>
          <a:bodyPr>
            <a:normAutofit/>
          </a:bodyPr>
          <a:lstStyle>
            <a:lvl1pPr>
              <a:defRPr lang="fr-FR" sz="2550">
                <a:solidFill>
                  <a:schemeClr val="tx2"/>
                </a:solidFill>
              </a:defRPr>
            </a:lvl1pPr>
          </a:lstStyle>
          <a:p>
            <a:pPr>
              <a:defRPr/>
            </a:pPr>
            <a:r>
              <a:rPr lang="fr-FR"/>
              <a:t>Modifiez le style du titre</a:t>
            </a:r>
            <a:endParaRPr/>
          </a:p>
        </p:txBody>
      </p:sp>
      <p:sp>
        <p:nvSpPr>
          <p:cNvPr id="19" name="Espace réservé du contenu 2"/>
          <p:cNvSpPr>
            <a:spLocks noGrp="1"/>
          </p:cNvSpPr>
          <p:nvPr>
            <p:ph idx="1"/>
          </p:nvPr>
        </p:nvSpPr>
        <p:spPr bwMode="auto">
          <a:xfrm>
            <a:off x="467545" y="1556793"/>
            <a:ext cx="4104456" cy="4406462"/>
          </a:xfrm>
          <a:prstGeom prst="rect">
            <a:avLst/>
          </a:prstGeom>
          <a:solidFill>
            <a:schemeClr val="accent3"/>
          </a:solidFill>
        </p:spPr>
        <p:txBody>
          <a:bodyPr>
            <a:normAutofit/>
          </a:bodyPr>
          <a:lstStyle>
            <a:lvl1pPr>
              <a:defRPr sz="2100"/>
            </a:lvl1pPr>
            <a:lvl2pPr>
              <a:defRPr sz="1800"/>
            </a:lvl2pPr>
            <a:lvl3pPr marL="857250" indent="-171450">
              <a:buFont typeface="Arial"/>
              <a:buChar char="•"/>
              <a:defRPr sz="1500"/>
            </a:lvl3pPr>
            <a:lvl4pPr>
              <a:defRPr sz="1350"/>
            </a:lvl4pPr>
            <a:lvl5pPr>
              <a:defRPr sz="1350"/>
            </a:lvl5p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Picture Placeholder 5"/>
          <p:cNvSpPr>
            <a:spLocks noGrp="1"/>
          </p:cNvSpPr>
          <p:nvPr>
            <p:ph type="pic" sz="quarter" idx="10"/>
          </p:nvPr>
        </p:nvSpPr>
        <p:spPr bwMode="auto">
          <a:xfrm>
            <a:off x="4840359" y="1563081"/>
            <a:ext cx="3836098" cy="4400398"/>
          </a:xfrm>
        </p:spPr>
        <p:txBody>
          <a:body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 userDrawn="1">
  <p:cSld name="Title, Content">
    <p:spTree>
      <p:nvGrpSpPr>
        <p:cNvPr id="1" name=""/>
        <p:cNvGrpSpPr/>
        <p:nvPr/>
      </p:nvGrpSpPr>
      <p:grpSpPr bwMode="auto">
        <a:xfrm>
          <a:off x="0" y="0"/>
          <a:ext cx="0" cy="0"/>
          <a:chOff x="0" y="0"/>
          <a:chExt cx="0" cy="0"/>
        </a:xfrm>
      </p:grpSpPr>
      <p:sp>
        <p:nvSpPr>
          <p:cNvPr id="89" name="PlaceHolder 1"/>
          <p:cNvSpPr>
            <a:spLocks noGrp="1"/>
          </p:cNvSpPr>
          <p:nvPr>
            <p:ph type="title"/>
          </p:nvPr>
        </p:nvSpPr>
        <p:spPr bwMode="auto">
          <a:xfrm>
            <a:off x="457200" y="273600"/>
            <a:ext cx="8229240" cy="1144800"/>
          </a:xfrm>
          <a:prstGeom prst="rect">
            <a:avLst/>
          </a:prstGeom>
        </p:spPr>
        <p:txBody>
          <a:bodyPr lIns="0" tIns="0" rIns="0" bIns="0" anchor="ctr"/>
          <a:lstStyle/>
          <a:p>
            <a:pPr algn="ctr">
              <a:defRPr/>
            </a:pPr>
            <a:endParaRPr lang="en-US" sz="3300" b="0" strike="noStrike" spc="-1">
              <a:latin typeface="Arial"/>
            </a:endParaRPr>
          </a:p>
        </p:txBody>
      </p:sp>
      <p:sp>
        <p:nvSpPr>
          <p:cNvPr id="90" name="PlaceHolder 2"/>
          <p:cNvSpPr>
            <a:spLocks noGrp="1"/>
          </p:cNvSpPr>
          <p:nvPr>
            <p:ph type="body"/>
          </p:nvPr>
        </p:nvSpPr>
        <p:spPr bwMode="auto">
          <a:xfrm>
            <a:off x="457200" y="1604520"/>
            <a:ext cx="8229240" cy="3977280"/>
          </a:xfrm>
          <a:prstGeom prst="rect">
            <a:avLst/>
          </a:prstGeom>
        </p:spPr>
        <p:txBody>
          <a:bodyPr lIns="0" tIns="0" rIns="0" bIns="0">
            <a:normAutofit/>
          </a:bodyPr>
          <a:lstStyle/>
          <a:p>
            <a:pPr>
              <a:defRPr/>
            </a:pPr>
            <a:endParaRPr lang="en-US" sz="24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userDrawn="1">
  <p:cSld name="Contenu filet gris">
    <p:spTree>
      <p:nvGrpSpPr>
        <p:cNvPr id="1" name=""/>
        <p:cNvGrpSpPr/>
        <p:nvPr/>
      </p:nvGrpSpPr>
      <p:grpSpPr bwMode="auto">
        <a:xfrm>
          <a:off x="0" y="0"/>
          <a:ext cx="0" cy="0"/>
          <a:chOff x="0" y="0"/>
          <a:chExt cx="0" cy="0"/>
        </a:xfrm>
      </p:grpSpPr>
      <p:sp>
        <p:nvSpPr>
          <p:cNvPr id="8" name="Titre 1"/>
          <p:cNvSpPr>
            <a:spLocks noGrp="1"/>
          </p:cNvSpPr>
          <p:nvPr>
            <p:ph type="title"/>
          </p:nvPr>
        </p:nvSpPr>
        <p:spPr bwMode="auto">
          <a:xfrm>
            <a:off x="467544" y="274638"/>
            <a:ext cx="7632848" cy="562074"/>
          </a:xfrm>
          <a:prstGeom prst="rect">
            <a:avLst/>
          </a:prstGeom>
          <a:noFill/>
        </p:spPr>
        <p:txBody>
          <a:bodyPr>
            <a:normAutofit/>
          </a:bodyPr>
          <a:lstStyle>
            <a:lvl1pPr>
              <a:defRPr sz="2800">
                <a:solidFill>
                  <a:schemeClr val="tx2"/>
                </a:solidFill>
              </a:defRPr>
            </a:lvl1pPr>
          </a:lstStyle>
          <a:p>
            <a:pPr>
              <a:defRPr/>
            </a:pPr>
            <a:r>
              <a:rPr lang="fr-FR"/>
              <a:t>Modifiez le style du titre</a:t>
            </a:r>
            <a:endParaRPr/>
          </a:p>
        </p:txBody>
      </p:sp>
      <p:sp>
        <p:nvSpPr>
          <p:cNvPr id="10" name="Espace réservé du numéro de diapositive 5"/>
          <p:cNvSpPr>
            <a:spLocks noGrp="1"/>
          </p:cNvSpPr>
          <p:nvPr>
            <p:ph type="sldNum" sz="quarter" idx="12"/>
          </p:nvPr>
        </p:nvSpPr>
        <p:spPr bwMode="auto">
          <a:xfrm>
            <a:off x="467544" y="6356350"/>
            <a:ext cx="1080120" cy="365125"/>
          </a:xfrm>
          <a:prstGeom prst="rect">
            <a:avLst/>
          </a:prstGeom>
        </p:spPr>
        <p:txBody>
          <a:bodyPr/>
          <a:lstStyle>
            <a:lvl1pPr>
              <a:defRPr lang="fr-FR" sz="1000">
                <a:solidFill>
                  <a:srgbClr val="63003C"/>
                </a:solidFill>
              </a:defRPr>
            </a:lvl1pPr>
          </a:lstStyle>
          <a:p>
            <a:pPr marL="0" marR="0" lvl="0" indent="0" algn="r" defTabSz="914400">
              <a:lnSpc>
                <a:spcPct val="100000"/>
              </a:lnSpc>
              <a:spcBef>
                <a:spcPts val="0"/>
              </a:spcBef>
              <a:spcAft>
                <a:spcPts val="0"/>
              </a:spcAft>
              <a:buClrTx/>
              <a:buSzTx/>
              <a:buFontTx/>
              <a:buNone/>
              <a:defRPr/>
            </a:pPr>
            <a:fld id="{641C90A5-C474-45C2-8719-E69FDD0C6A55}" type="slidenum">
              <a:rPr lang="fr-FR" sz="1000" b="0" i="0" u="none" strike="noStrike" cap="none" spc="0">
                <a:ln>
                  <a:noFill/>
                </a:ln>
                <a:solidFill>
                  <a:srgbClr val="63003C"/>
                </a:solidFill>
                <a:latin typeface="Open Sans"/>
                <a:ea typeface="Arial"/>
              </a:rPr>
              <a:t>‹N°›</a:t>
            </a:fld>
            <a:endParaRPr lang="fr-FR" sz="1000" b="0" i="0" u="none" strike="noStrike" cap="none" spc="0">
              <a:ln>
                <a:noFill/>
              </a:ln>
              <a:solidFill>
                <a:srgbClr val="63003C"/>
              </a:solidFill>
              <a:latin typeface="Open Sans"/>
              <a:ea typeface="+mn-ea"/>
            </a:endParaRPr>
          </a:p>
        </p:txBody>
      </p:sp>
      <p:sp>
        <p:nvSpPr>
          <p:cNvPr id="12" name="Espace réservé du contenu 2"/>
          <p:cNvSpPr>
            <a:spLocks noGrp="1"/>
          </p:cNvSpPr>
          <p:nvPr>
            <p:ph idx="1"/>
          </p:nvPr>
        </p:nvSpPr>
        <p:spPr bwMode="auto">
          <a:xfrm>
            <a:off x="467543" y="1132114"/>
            <a:ext cx="8545827" cy="4905829"/>
          </a:xfrm>
          <a:prstGeom prst="rect">
            <a:avLst/>
          </a:prstGeom>
          <a:solidFill>
            <a:schemeClr val="accent3"/>
          </a:solidFill>
        </p:spPr>
        <p:txBody>
          <a:bodyPr>
            <a:normAutofit/>
          </a:bodyPr>
          <a:lstStyle>
            <a:lvl1pPr>
              <a:lnSpc>
                <a:spcPct val="105000"/>
              </a:lnSpc>
              <a:defRPr sz="2000"/>
            </a:lvl1pPr>
            <a:lvl2pPr marL="685800" indent="-228600">
              <a:buFont typeface="Wingdings"/>
              <a:buChar char="§"/>
              <a:defRPr sz="2000"/>
            </a:lvl2pPr>
            <a:lvl3pPr marL="1143000" indent="-228600">
              <a:buFont typeface="Courier New"/>
              <a:buChar char="o"/>
              <a:defRPr sz="2000">
                <a:solidFill>
                  <a:schemeClr val="accent5"/>
                </a:solidFill>
              </a:defRPr>
            </a:lvl3pPr>
            <a:lvl4pPr>
              <a:defRPr sz="1800"/>
            </a:lvl4pPr>
            <a:lvl5pPr>
              <a:defRPr sz="1800"/>
            </a:lvl5p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pic>
        <p:nvPicPr>
          <p:cNvPr id="17" name="Image 16"/>
          <p:cNvPicPr>
            <a:picLocks noChangeAspect="1"/>
          </p:cNvPicPr>
          <p:nvPr userDrawn="1"/>
        </p:nvPicPr>
        <p:blipFill>
          <a:blip r:embed="rId2">
            <a:duotone>
              <a:schemeClr val="accent6">
                <a:shade val="45000"/>
                <a:satMod val="135000"/>
              </a:schemeClr>
              <a:prstClr val="white"/>
            </a:duotone>
          </a:blip>
          <a:stretch/>
        </p:blipFill>
        <p:spPr bwMode="auto">
          <a:xfrm>
            <a:off x="8460432" y="65799"/>
            <a:ext cx="683568" cy="770913"/>
          </a:xfrm>
          <a:prstGeom prst="rect">
            <a:avLst/>
          </a:prstGeom>
          <a:ln>
            <a:noFill/>
          </a:ln>
        </p:spPr>
      </p:pic>
      <p:cxnSp>
        <p:nvCxnSpPr>
          <p:cNvPr id="18" name="Connecteur droit 17"/>
          <p:cNvCxnSpPr>
            <a:cxnSpLocks/>
          </p:cNvCxnSpPr>
          <p:nvPr userDrawn="1"/>
        </p:nvCxnSpPr>
        <p:spPr bwMode="auto">
          <a:xfrm>
            <a:off x="0" y="848705"/>
            <a:ext cx="9144000" cy="0"/>
          </a:xfrm>
          <a:prstGeom prst="line">
            <a:avLst/>
          </a:prstGeom>
          <a:ln w="57150">
            <a:solidFill>
              <a:srgbClr val="63003C"/>
            </a:solidFill>
          </a:ln>
        </p:spPr>
        <p:style>
          <a:lnRef idx="1">
            <a:schemeClr val="accent2"/>
          </a:lnRef>
          <a:fillRef idx="0">
            <a:schemeClr val="accent2"/>
          </a:fillRef>
          <a:effectRef idx="0">
            <a:schemeClr val="accent2"/>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28650" y="365128"/>
            <a:ext cx="7886700" cy="1325563"/>
          </a:xfrm>
          <a:prstGeom prst="rect">
            <a:avLst/>
          </a:prstGeom>
        </p:spPr>
        <p:txBody>
          <a:bodyPr vert="horz" lIns="91440" tIns="45720" rIns="91440" bIns="45720" rtlCol="0" anchor="ctr">
            <a:normAutofit/>
          </a:bodyPr>
          <a:lstStyle/>
          <a:p>
            <a:pPr>
              <a:defRPr/>
            </a:pPr>
            <a:r>
              <a:rPr lang="fr-FR"/>
              <a:t>Modifiez le style du titre</a:t>
            </a:r>
            <a:endParaRPr lang="en-US"/>
          </a:p>
        </p:txBody>
      </p:sp>
      <p:sp>
        <p:nvSpPr>
          <p:cNvPr id="3" name="Text Placeholder 2"/>
          <p:cNvSpPr>
            <a:spLocks noGrp="1"/>
          </p:cNvSpPr>
          <p:nvPr>
            <p:ph type="body" idx="1"/>
          </p:nvPr>
        </p:nvSpPr>
        <p:spPr bwMode="auto">
          <a:xfrm>
            <a:off x="628650" y="1825625"/>
            <a:ext cx="7886700" cy="4129664"/>
          </a:xfrm>
          <a:prstGeom prst="rect">
            <a:avLst/>
          </a:prstGeom>
        </p:spPr>
        <p:txBody>
          <a:bodyPr vert="horz" lIns="91440" tIns="45720" rIns="91440" bIns="45720" rtlCol="0">
            <a:normAutofit/>
          </a:body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Date Placeholder 3"/>
          <p:cNvSpPr>
            <a:spLocks noGrp="1"/>
          </p:cNvSpPr>
          <p:nvPr>
            <p:ph type="dt" sz="half" idx="2"/>
          </p:nvPr>
        </p:nvSpPr>
        <p:spPr bwMode="auto">
          <a:xfrm>
            <a:off x="6098035" y="6321451"/>
            <a:ext cx="1279286" cy="365125"/>
          </a:xfrm>
          <a:prstGeom prst="rect">
            <a:avLst/>
          </a:prstGeom>
        </p:spPr>
        <p:txBody>
          <a:bodyPr vert="horz" lIns="91440" tIns="45720" rIns="91440" bIns="45720" rtlCol="0" anchor="ctr"/>
          <a:lstStyle>
            <a:lvl1pPr algn="l">
              <a:defRPr sz="900">
                <a:solidFill>
                  <a:schemeClr val="tx1"/>
                </a:solidFill>
              </a:defRPr>
            </a:lvl1pPr>
          </a:lstStyle>
          <a:p>
            <a:pPr>
              <a:defRPr/>
            </a:pPr>
            <a:endParaRPr lang="fr-FR">
              <a:solidFill>
                <a:srgbClr val="63003C"/>
              </a:solidFill>
            </a:endParaRPr>
          </a:p>
        </p:txBody>
      </p:sp>
      <p:sp>
        <p:nvSpPr>
          <p:cNvPr id="5" name="Footer Placeholder 4"/>
          <p:cNvSpPr>
            <a:spLocks noGrp="1"/>
          </p:cNvSpPr>
          <p:nvPr>
            <p:ph type="ftr" sz="quarter" idx="3"/>
          </p:nvPr>
        </p:nvSpPr>
        <p:spPr bwMode="auto">
          <a:xfrm>
            <a:off x="1577838" y="6306260"/>
            <a:ext cx="3958259" cy="365125"/>
          </a:xfrm>
          <a:prstGeom prst="rect">
            <a:avLst/>
          </a:prstGeom>
        </p:spPr>
        <p:txBody>
          <a:bodyPr vert="horz" lIns="91440" tIns="45720" rIns="91440" bIns="45720" rtlCol="0" anchor="ctr"/>
          <a:lstStyle>
            <a:lvl1pPr algn="ctr">
              <a:defRPr sz="900">
                <a:solidFill>
                  <a:schemeClr val="tx1"/>
                </a:solidFill>
              </a:defRPr>
            </a:lvl1pPr>
          </a:lstStyle>
          <a:p>
            <a:pPr algn="l">
              <a:defRPr/>
            </a:pPr>
            <a:r>
              <a:rPr lang="fr-FR">
                <a:solidFill>
                  <a:srgbClr val="63003C"/>
                </a:solidFill>
              </a:rPr>
              <a:t>Titre de la présentation</a:t>
            </a:r>
          </a:p>
        </p:txBody>
      </p:sp>
      <p:sp>
        <p:nvSpPr>
          <p:cNvPr id="6" name="Slide Number Placeholder 5"/>
          <p:cNvSpPr>
            <a:spLocks noGrp="1"/>
          </p:cNvSpPr>
          <p:nvPr>
            <p:ph type="sldNum" sz="quarter" idx="4"/>
          </p:nvPr>
        </p:nvSpPr>
        <p:spPr bwMode="auto">
          <a:xfrm>
            <a:off x="628650" y="6306260"/>
            <a:ext cx="2057400" cy="365125"/>
          </a:xfrm>
          <a:prstGeom prst="rect">
            <a:avLst/>
          </a:prstGeom>
        </p:spPr>
        <p:txBody>
          <a:bodyPr vert="horz" lIns="91440" tIns="45720" rIns="91440" bIns="45720" rtlCol="0" anchor="ctr"/>
          <a:lstStyle>
            <a:lvl1pPr algn="r">
              <a:defRPr sz="900">
                <a:solidFill>
                  <a:schemeClr val="tx1"/>
                </a:solidFill>
              </a:defRPr>
            </a:lvl1pPr>
          </a:lstStyle>
          <a:p>
            <a:pPr algn="l">
              <a:defRPr/>
            </a:pPr>
            <a:fld id="{A0B0FBA5-3649-4193-81EC-FC1C61F9B58C}" type="slidenum">
              <a:rPr lang="fr-FR">
                <a:solidFill>
                  <a:srgbClr val="63003C"/>
                </a:solidFill>
              </a:rPr>
              <a:t>‹N°›</a:t>
            </a:fld>
            <a:endParaRPr lang="fr-FR">
              <a:solidFill>
                <a:srgbClr val="63003C"/>
              </a:solidFill>
            </a:endParaRPr>
          </a:p>
        </p:txBody>
      </p:sp>
      <p:pic>
        <p:nvPicPr>
          <p:cNvPr id="9" name="Image 6"/>
          <p:cNvPicPr>
            <a:picLocks noChangeAspect="1"/>
          </p:cNvPicPr>
          <p:nvPr userDrawn="1"/>
        </p:nvPicPr>
        <p:blipFill>
          <a:blip r:embed="rId14"/>
          <a:stretch/>
        </p:blipFill>
        <p:spPr bwMode="auto">
          <a:xfrm rot="16199998">
            <a:off x="4459654" y="2173654"/>
            <a:ext cx="224692" cy="9144000"/>
          </a:xfrm>
          <a:prstGeom prst="rect">
            <a:avLst/>
          </a:prstGeom>
        </p:spPr>
      </p:pic>
      <p:pic>
        <p:nvPicPr>
          <p:cNvPr id="10" name="Image 7"/>
          <p:cNvPicPr>
            <a:picLocks noChangeAspect="1"/>
          </p:cNvPicPr>
          <p:nvPr userDrawn="1"/>
        </p:nvPicPr>
        <p:blipFill>
          <a:blip r:embed="rId15"/>
          <a:stretch/>
        </p:blipFill>
        <p:spPr bwMode="auto">
          <a:xfrm>
            <a:off x="7732833" y="6141906"/>
            <a:ext cx="1279285" cy="45307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685800">
        <a:lnSpc>
          <a:spcPct val="90000"/>
        </a:lnSpc>
        <a:spcBef>
          <a:spcPts val="0"/>
        </a:spcBef>
        <a:buNone/>
        <a:defRPr sz="2550" b="1">
          <a:solidFill>
            <a:schemeClr val="tx2"/>
          </a:solidFill>
          <a:latin typeface="+mj-lt"/>
          <a:ea typeface="+mj-ea"/>
          <a:cs typeface="+mj-cs"/>
        </a:defRPr>
      </a:lvl1pPr>
    </p:titleStyle>
    <p:body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2"/>
          </a:solidFill>
          <a:latin typeface="+mn-lt"/>
          <a:ea typeface="+mn-ea"/>
          <a:cs typeface="+mn-cs"/>
        </a:defRPr>
      </a:lvl2pPr>
      <a:lvl3pPr marL="857250" indent="-171450" algn="l" defTabSz="685800">
        <a:lnSpc>
          <a:spcPct val="90000"/>
        </a:lnSpc>
        <a:spcBef>
          <a:spcPts val="375"/>
        </a:spcBef>
        <a:buFont typeface="Arial"/>
        <a:buChar char="•"/>
        <a:defRPr sz="1500">
          <a:solidFill>
            <a:schemeClr val="tx2"/>
          </a:solidFill>
          <a:latin typeface="+mn-lt"/>
          <a:ea typeface="+mn-ea"/>
          <a:cs typeface="+mn-cs"/>
        </a:defRPr>
      </a:lvl3pPr>
      <a:lvl4pPr marL="1200150" indent="-171450" algn="l" defTabSz="685800">
        <a:lnSpc>
          <a:spcPct val="90000"/>
        </a:lnSpc>
        <a:spcBef>
          <a:spcPts val="375"/>
        </a:spcBef>
        <a:buFont typeface="Arial"/>
        <a:buChar char="•"/>
        <a:defRPr sz="1350">
          <a:solidFill>
            <a:schemeClr val="tx2"/>
          </a:solidFill>
          <a:latin typeface="+mn-lt"/>
          <a:ea typeface="+mn-ea"/>
          <a:cs typeface="+mn-cs"/>
        </a:defRPr>
      </a:lvl4pPr>
      <a:lvl5pPr marL="1543050" indent="-171450" algn="l" defTabSz="685800">
        <a:lnSpc>
          <a:spcPct val="90000"/>
        </a:lnSpc>
        <a:spcBef>
          <a:spcPts val="375"/>
        </a:spcBef>
        <a:buFont typeface="Arial"/>
        <a:buChar char="•"/>
        <a:defRPr sz="1350">
          <a:solidFill>
            <a:schemeClr val="tx2"/>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0.xml"/><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Google Shape;288;p41"/>
          <p:cNvSpPr txBox="1"/>
          <p:nvPr/>
        </p:nvSpPr>
        <p:spPr bwMode="auto">
          <a:xfrm>
            <a:off x="263869" y="188640"/>
            <a:ext cx="8520600" cy="572700"/>
          </a:xfrm>
          <a:prstGeom prst="rect">
            <a:avLst/>
          </a:prstGeom>
          <a:noFill/>
        </p:spPr>
        <p:txBody>
          <a:bodyPr spcFirstLastPara="1" vert="horz" wrap="square" lIns="91425" tIns="91425" rIns="91425" bIns="91425" rtlCol="0" anchor="t" anchorCtr="0">
            <a:normAutofit fontScale="82500" lnSpcReduction="10000"/>
          </a:bodyPr>
          <a:lstStyle>
            <a:lvl1pPr algn="l" defTabSz="685800">
              <a:lnSpc>
                <a:spcPct val="90000"/>
              </a:lnSpc>
              <a:spcBef>
                <a:spcPts val="0"/>
              </a:spcBef>
              <a:buNone/>
              <a:defRPr sz="2800" b="1">
                <a:solidFill>
                  <a:schemeClr val="tx2"/>
                </a:solidFill>
                <a:latin typeface="+mj-lt"/>
                <a:ea typeface="+mj-ea"/>
                <a:cs typeface="+mj-cs"/>
              </a:defRPr>
            </a:lvl1pPr>
          </a:lstStyle>
          <a:p>
            <a:pPr>
              <a:spcBef>
                <a:spcPts val="0"/>
              </a:spcBef>
              <a:defRPr/>
            </a:pPr>
            <a:r>
              <a:rPr lang="fr-FR"/>
              <a:t>Le développement soutenable à l’Université Paris-Saclay</a:t>
            </a:r>
            <a:endParaRPr/>
          </a:p>
        </p:txBody>
      </p:sp>
      <p:sp>
        <p:nvSpPr>
          <p:cNvPr id="2" name="Google Shape;304;p42"/>
          <p:cNvSpPr txBox="1"/>
          <p:nvPr/>
        </p:nvSpPr>
        <p:spPr bwMode="auto">
          <a:xfrm>
            <a:off x="498822" y="1350060"/>
            <a:ext cx="8381309" cy="4955172"/>
          </a:xfrm>
          <a:prstGeom prst="rect">
            <a:avLst/>
          </a:prstGeom>
          <a:noFill/>
          <a:ln>
            <a:noFill/>
          </a:ln>
        </p:spPr>
        <p:txBody>
          <a:bodyPr spcFirstLastPara="1" wrap="square" lIns="91425" tIns="91425" rIns="91425" bIns="91425" anchor="t" anchorCtr="0">
            <a:spAutoFit/>
          </a:bodyPr>
          <a:lstStyle/>
          <a:p>
            <a:pPr marL="139700" lvl="0" algn="l">
              <a:lnSpc>
                <a:spcPct val="100000"/>
              </a:lnSpc>
              <a:spcBef>
                <a:spcPts val="600"/>
              </a:spcBef>
              <a:spcAft>
                <a:spcPts val="400"/>
              </a:spcAft>
              <a:buSzPts val="1400"/>
              <a:defRPr/>
            </a:pPr>
            <a:r>
              <a:rPr lang="fr" sz="1400" b="1"/>
              <a:t>Des recherches : </a:t>
            </a:r>
            <a:endParaRPr/>
          </a:p>
          <a:p>
            <a:pPr marL="139700" lvl="0" algn="l">
              <a:lnSpc>
                <a:spcPct val="100000"/>
              </a:lnSpc>
              <a:spcBef>
                <a:spcPts val="600"/>
              </a:spcBef>
              <a:spcAft>
                <a:spcPts val="400"/>
              </a:spcAft>
              <a:buSzPts val="1400"/>
              <a:defRPr/>
            </a:pPr>
            <a:r>
              <a:rPr lang="fr-FR" sz="1400"/>
              <a:t>Q</a:t>
            </a:r>
            <a:r>
              <a:rPr lang="fr" sz="1400"/>
              <a:t>ui participent à élaborer des technologies de rupture dans la production d’énergie propres et de produits et services moins impactants à la production, à l’usage et en amont/aval et dont la finalité serve le bien commun</a:t>
            </a:r>
            <a:endParaRPr/>
          </a:p>
          <a:p>
            <a:pPr marL="139700">
              <a:spcBef>
                <a:spcPts val="600"/>
              </a:spcBef>
              <a:spcAft>
                <a:spcPts val="400"/>
              </a:spcAft>
              <a:buSzPts val="1400"/>
              <a:defRPr/>
            </a:pPr>
            <a:r>
              <a:rPr lang="fr" sz="1400"/>
              <a:t>Qui permettent la remédiation des milieux altérés</a:t>
            </a:r>
            <a:endParaRPr/>
          </a:p>
          <a:p>
            <a:pPr marL="139700">
              <a:spcBef>
                <a:spcPts val="600"/>
              </a:spcBef>
              <a:spcAft>
                <a:spcPts val="400"/>
              </a:spcAft>
              <a:buSzPts val="1400"/>
              <a:defRPr/>
            </a:pPr>
            <a:r>
              <a:rPr lang="fr-FR" sz="1400"/>
              <a:t>Qui documentent l’évolution rapide de nos sociétés </a:t>
            </a:r>
            <a:endParaRPr lang="fr" sz="1400"/>
          </a:p>
          <a:p>
            <a:pPr marL="139700" lvl="0" algn="l">
              <a:lnSpc>
                <a:spcPct val="100000"/>
              </a:lnSpc>
              <a:spcBef>
                <a:spcPts val="600"/>
              </a:spcBef>
              <a:spcAft>
                <a:spcPts val="400"/>
              </a:spcAft>
              <a:buSzPts val="1400"/>
              <a:defRPr/>
            </a:pPr>
            <a:r>
              <a:rPr lang="fr" sz="1400"/>
              <a:t>Qui participent à l’élaboration de nouvelles normes</a:t>
            </a:r>
            <a:endParaRPr/>
          </a:p>
          <a:p>
            <a:pPr marL="139700" lvl="0" algn="l">
              <a:lnSpc>
                <a:spcPct val="100000"/>
              </a:lnSpc>
              <a:spcBef>
                <a:spcPts val="600"/>
              </a:spcBef>
              <a:spcAft>
                <a:spcPts val="400"/>
              </a:spcAft>
              <a:buSzPts val="1400"/>
              <a:defRPr/>
            </a:pPr>
            <a:r>
              <a:rPr lang="fr-FR" sz="1400"/>
              <a:t>Dont les résultats soient largement partagés</a:t>
            </a:r>
            <a:endParaRPr/>
          </a:p>
          <a:p>
            <a:pPr marL="139700" lvl="0" algn="l">
              <a:lnSpc>
                <a:spcPct val="100000"/>
              </a:lnSpc>
              <a:spcBef>
                <a:spcPts val="1000"/>
              </a:spcBef>
              <a:spcAft>
                <a:spcPts val="1000"/>
              </a:spcAft>
              <a:buSzPts val="1400"/>
              <a:defRPr/>
            </a:pPr>
            <a:r>
              <a:rPr lang="fr-FR" sz="1400" b="1"/>
              <a:t>Des enseignements </a:t>
            </a:r>
            <a:r>
              <a:rPr lang="fr-FR" sz="1400"/>
              <a:t>qui évoluent au fur et à mesure des transformations rapides des différents secteurs, qui accompagnent le besoin de formation continue, qui forment aux pratiques écoresponsables en phase avec les meilleurs états des lieux des connaissances</a:t>
            </a:r>
            <a:endParaRPr lang="fr" sz="1400"/>
          </a:p>
          <a:p>
            <a:pPr marL="139700">
              <a:spcBef>
                <a:spcPts val="1000"/>
              </a:spcBef>
              <a:spcAft>
                <a:spcPts val="1000"/>
              </a:spcAft>
              <a:buSzPts val="1400"/>
              <a:defRPr/>
            </a:pPr>
            <a:r>
              <a:rPr lang="fr-FR" sz="1400" b="1"/>
              <a:t>Des campus adaptés </a:t>
            </a:r>
            <a:r>
              <a:rPr lang="fr-FR" sz="1400"/>
              <a:t>aux changements environnementaux et moins consommateurs de ressources (bâtiments isolés, énergie décarbonée, sobriété, mobilités douces, campus végétalisé, alimentation saine et moins impactante) et plus agréables à vivre pour tous</a:t>
            </a:r>
            <a:endParaRPr/>
          </a:p>
          <a:p>
            <a:pPr marL="139700">
              <a:spcBef>
                <a:spcPts val="1000"/>
              </a:spcBef>
              <a:spcAft>
                <a:spcPts val="1000"/>
              </a:spcAft>
              <a:buSzPts val="1400"/>
              <a:defRPr/>
            </a:pPr>
            <a:r>
              <a:rPr lang="fr-FR" sz="1400"/>
              <a:t>Dans un environnement territorial qui bénéficie de l’</a:t>
            </a:r>
            <a:r>
              <a:rPr lang="fr-FR" sz="1400" b="1"/>
              <a:t>expertise</a:t>
            </a:r>
            <a:r>
              <a:rPr lang="fr-FR" sz="1400"/>
              <a:t> de l’université</a:t>
            </a:r>
            <a:endParaRPr/>
          </a:p>
        </p:txBody>
      </p:sp>
      <p:sp>
        <p:nvSpPr>
          <p:cNvPr id="3" name="ZoneTexte 2"/>
          <p:cNvSpPr txBox="1"/>
          <p:nvPr/>
        </p:nvSpPr>
        <p:spPr bwMode="auto">
          <a:xfrm>
            <a:off x="263869" y="980728"/>
            <a:ext cx="7233070" cy="369332"/>
          </a:xfrm>
          <a:prstGeom prst="rect">
            <a:avLst/>
          </a:prstGeom>
          <a:noFill/>
        </p:spPr>
        <p:txBody>
          <a:bodyPr wrap="none" rtlCol="0">
            <a:spAutoFit/>
          </a:bodyPr>
          <a:lstStyle/>
          <a:p>
            <a:pPr>
              <a:defRPr/>
            </a:pPr>
            <a:r>
              <a:rPr lang="fr-FR"/>
              <a:t>Un processus continu pour </a:t>
            </a:r>
            <a:r>
              <a:rPr lang="fr-FR" b="1"/>
              <a:t>une université soutenable en 2030</a:t>
            </a:r>
            <a:endParaRPr lang="fr-FR"/>
          </a:p>
        </p:txBody>
      </p:sp>
      <p:sp>
        <p:nvSpPr>
          <p:cNvPr id="10" name="ZoneTexte 9"/>
          <p:cNvSpPr txBox="1"/>
          <p:nvPr/>
        </p:nvSpPr>
        <p:spPr bwMode="auto">
          <a:xfrm>
            <a:off x="1807879" y="6917536"/>
            <a:ext cx="6976590" cy="369332"/>
          </a:xfrm>
          <a:prstGeom prst="rect">
            <a:avLst/>
          </a:prstGeom>
          <a:noFill/>
        </p:spPr>
        <p:txBody>
          <a:bodyPr wrap="none" rtlCol="0">
            <a:spAutoFit/>
          </a:bodyPr>
          <a:lstStyle/>
          <a:p>
            <a:pPr>
              <a:defRPr/>
            </a:pPr>
            <a:r>
              <a:rPr lang="fr-FR">
                <a:highlight>
                  <a:srgbClr val="FFFF00"/>
                </a:highlight>
              </a:rPr>
              <a:t>Idée ici est de montrer que ce n’est pas punitif et vision positive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2">
            <a:duotone>
              <a:schemeClr val="accent6">
                <a:shade val="45000"/>
                <a:satMod val="135000"/>
              </a:schemeClr>
              <a:prstClr val="white"/>
            </a:duotone>
          </a:blip>
          <a:stretch/>
        </p:blipFill>
        <p:spPr bwMode="auto">
          <a:xfrm>
            <a:off x="8460432" y="65799"/>
            <a:ext cx="683568" cy="770913"/>
          </a:xfrm>
          <a:prstGeom prst="rect">
            <a:avLst/>
          </a:prstGeom>
          <a:ln>
            <a:noFill/>
          </a:ln>
        </p:spPr>
      </p:pic>
      <p:cxnSp>
        <p:nvCxnSpPr>
          <p:cNvPr id="5" name="Connecteur droit 4"/>
          <p:cNvCxnSpPr>
            <a:cxnSpLocks/>
          </p:cNvCxnSpPr>
          <p:nvPr/>
        </p:nvCxnSpPr>
        <p:spPr bwMode="auto">
          <a:xfrm>
            <a:off x="0" y="848705"/>
            <a:ext cx="9144000" cy="0"/>
          </a:xfrm>
          <a:prstGeom prst="line">
            <a:avLst/>
          </a:prstGeom>
          <a:ln w="57150">
            <a:solidFill>
              <a:srgbClr val="63003C"/>
            </a:solidFill>
          </a:ln>
        </p:spPr>
        <p:style>
          <a:lnRef idx="1">
            <a:schemeClr val="accent2"/>
          </a:lnRef>
          <a:fillRef idx="0">
            <a:schemeClr val="accent2"/>
          </a:fillRef>
          <a:effectRef idx="0">
            <a:schemeClr val="accent2"/>
          </a:effectRef>
          <a:fontRef idx="minor">
            <a:schemeClr val="tx1"/>
          </a:fontRef>
        </p:style>
      </p:cxnSp>
      <p:sp>
        <p:nvSpPr>
          <p:cNvPr id="6" name="Google Shape;362;p51"/>
          <p:cNvSpPr txBox="1">
            <a:spLocks noGrp="1"/>
          </p:cNvSpPr>
          <p:nvPr>
            <p:ph type="title"/>
          </p:nvPr>
        </p:nvSpPr>
        <p:spPr bwMode="auto">
          <a:xfrm>
            <a:off x="414282" y="256353"/>
            <a:ext cx="8520600" cy="572700"/>
          </a:xfrm>
          <a:prstGeom prst="rect">
            <a:avLst/>
          </a:prstGeom>
        </p:spPr>
        <p:txBody>
          <a:bodyPr spcFirstLastPara="1" wrap="square" lIns="91425" tIns="91425" rIns="91425" bIns="91425" anchor="t" anchorCtr="0">
            <a:normAutofit/>
          </a:bodyPr>
          <a:lstStyle/>
          <a:p>
            <a:pPr marL="0" lvl="0" indent="0" algn="l">
              <a:spcBef>
                <a:spcPts val="0"/>
              </a:spcBef>
              <a:spcAft>
                <a:spcPts val="0"/>
              </a:spcAft>
              <a:buNone/>
              <a:defRPr/>
            </a:pPr>
            <a:r>
              <a:rPr lang="fr"/>
              <a:t>Réduire les impacts environnementaux</a:t>
            </a:r>
            <a:endParaRPr/>
          </a:p>
        </p:txBody>
      </p:sp>
      <p:sp>
        <p:nvSpPr>
          <p:cNvPr id="7" name="Google Shape;363;p51"/>
          <p:cNvSpPr txBox="1">
            <a:spLocks noGrp="1"/>
          </p:cNvSpPr>
          <p:nvPr>
            <p:ph type="body" idx="1"/>
          </p:nvPr>
        </p:nvSpPr>
        <p:spPr bwMode="auto">
          <a:xfrm>
            <a:off x="755576" y="1988840"/>
            <a:ext cx="8190166" cy="3838800"/>
          </a:xfrm>
          <a:prstGeom prst="rect">
            <a:avLst/>
          </a:prstGeom>
        </p:spPr>
        <p:txBody>
          <a:bodyPr spcFirstLastPara="1" wrap="square" lIns="91425" tIns="91425" rIns="91425" bIns="91425" anchor="t" anchorCtr="0">
            <a:noAutofit/>
          </a:bodyPr>
          <a:lstStyle/>
          <a:p>
            <a:pPr marL="457200" lvl="0" indent="0" algn="l">
              <a:lnSpc>
                <a:spcPct val="105000"/>
              </a:lnSpc>
              <a:spcBef>
                <a:spcPts val="0"/>
              </a:spcBef>
              <a:spcAft>
                <a:spcPts val="0"/>
              </a:spcAft>
              <a:buNone/>
              <a:defRPr/>
            </a:pPr>
            <a:r>
              <a:rPr lang="fr" sz="1600" b="1"/>
              <a:t>Sobriété</a:t>
            </a:r>
            <a:r>
              <a:rPr lang="fr" sz="1500"/>
              <a:t>  </a:t>
            </a:r>
            <a:r>
              <a:rPr lang="fr" sz="1600" b="1"/>
              <a:t>(consommation directe d’énergie, déplacements, achats)</a:t>
            </a:r>
            <a:endParaRPr sz="1600" b="1"/>
          </a:p>
          <a:p>
            <a:pPr marL="457200" lvl="0" indent="0" algn="l">
              <a:lnSpc>
                <a:spcPct val="105000"/>
              </a:lnSpc>
              <a:spcBef>
                <a:spcPts val="1200"/>
              </a:spcBef>
              <a:spcAft>
                <a:spcPts val="0"/>
              </a:spcAft>
              <a:buNone/>
              <a:defRPr/>
            </a:pPr>
            <a:endParaRPr sz="1600" b="1"/>
          </a:p>
          <a:p>
            <a:pPr marL="457200" lvl="0" indent="0" algn="l">
              <a:lnSpc>
                <a:spcPct val="105000"/>
              </a:lnSpc>
              <a:spcBef>
                <a:spcPts val="1200"/>
              </a:spcBef>
              <a:spcAft>
                <a:spcPts val="0"/>
              </a:spcAft>
              <a:buNone/>
              <a:defRPr/>
            </a:pPr>
            <a:r>
              <a:rPr lang="fr" sz="1600" b="1"/>
              <a:t>Décarbonation (des énergies utilisées, des transports, des achats) </a:t>
            </a:r>
            <a:r>
              <a:rPr lang="fr" sz="1600"/>
              <a:t>du périmètre employeur et </a:t>
            </a:r>
            <a:r>
              <a:rPr lang="fr" sz="1600" b="1"/>
              <a:t>de l’alimentation (travail avec partenaires ext)</a:t>
            </a:r>
            <a:endParaRPr sz="1500"/>
          </a:p>
          <a:p>
            <a:pPr marL="457200" lvl="0" indent="-265747" algn="l">
              <a:lnSpc>
                <a:spcPct val="105000"/>
              </a:lnSpc>
              <a:spcBef>
                <a:spcPts val="1200"/>
              </a:spcBef>
              <a:spcAft>
                <a:spcPts val="0"/>
              </a:spcAft>
              <a:buSzPts val="585"/>
              <a:buChar char="-"/>
              <a:defRPr/>
            </a:pPr>
            <a:endParaRPr lang="fr" sz="1600" b="1"/>
          </a:p>
          <a:p>
            <a:pPr marL="457200" lvl="0" indent="-265747" algn="l">
              <a:lnSpc>
                <a:spcPct val="105000"/>
              </a:lnSpc>
              <a:spcBef>
                <a:spcPts val="1200"/>
              </a:spcBef>
              <a:spcAft>
                <a:spcPts val="0"/>
              </a:spcAft>
              <a:buSzPts val="585"/>
              <a:buChar char="-"/>
              <a:defRPr/>
            </a:pPr>
            <a:r>
              <a:rPr lang="fr" sz="1600" b="1"/>
              <a:t>Adaptation des sites au changement climatique et perte de biodiversité </a:t>
            </a:r>
            <a:r>
              <a:rPr lang="fr" sz="1400"/>
              <a:t>caractérisation des risques inondations, retrait/gonflement des argiles, canicules/calendrier d’examen? </a:t>
            </a:r>
            <a:r>
              <a:rPr lang="fr-FR" sz="1400"/>
              <a:t>A</a:t>
            </a:r>
            <a:r>
              <a:rPr lang="fr" sz="1400"/>
              <a:t>ménagements?, sécheresse/dépérissement de la forêt et de certaines espèces, risques de feux</a:t>
            </a:r>
            <a:endParaRPr/>
          </a:p>
          <a:p>
            <a:pPr marL="457200" lvl="0" indent="-265747" algn="l">
              <a:lnSpc>
                <a:spcPct val="105000"/>
              </a:lnSpc>
              <a:spcBef>
                <a:spcPts val="1200"/>
              </a:spcBef>
              <a:spcAft>
                <a:spcPts val="0"/>
              </a:spcAft>
              <a:buSzPts val="585"/>
              <a:buChar char="-"/>
              <a:defRPr/>
            </a:pPr>
            <a:r>
              <a:rPr lang="fr" sz="1400"/>
              <a:t>stratégie de végétalisation, désimperméabilisation, gestion de l’eau</a:t>
            </a:r>
            <a:endParaRPr sz="1500"/>
          </a:p>
          <a:p>
            <a:pPr marL="0" lvl="0" indent="0" algn="l">
              <a:lnSpc>
                <a:spcPct val="105000"/>
              </a:lnSpc>
              <a:spcBef>
                <a:spcPts val="1200"/>
              </a:spcBef>
              <a:spcAft>
                <a:spcPts val="1200"/>
              </a:spcAft>
              <a:buSzPts val="358"/>
              <a:buNone/>
              <a:defRPr/>
            </a:pPr>
            <a:endParaRPr sz="1500"/>
          </a:p>
        </p:txBody>
      </p:sp>
      <p:sp>
        <p:nvSpPr>
          <p:cNvPr id="8" name="Google Shape;364;p51"/>
          <p:cNvSpPr txBox="1"/>
          <p:nvPr/>
        </p:nvSpPr>
        <p:spPr bwMode="auto">
          <a:xfrm>
            <a:off x="755576" y="1256511"/>
            <a:ext cx="5436300" cy="477000"/>
          </a:xfrm>
          <a:prstGeom prst="rect">
            <a:avLst/>
          </a:prstGeom>
          <a:noFill/>
          <a:ln>
            <a:noFill/>
          </a:ln>
        </p:spPr>
        <p:txBody>
          <a:bodyPr spcFirstLastPara="1" wrap="square" lIns="91425" tIns="91425" rIns="91425" bIns="91425" anchor="t" anchorCtr="0">
            <a:spAutoFit/>
          </a:bodyPr>
          <a:lstStyle/>
          <a:p>
            <a:pPr marL="0" lvl="0" indent="0" algn="l">
              <a:spcBef>
                <a:spcPts val="0"/>
              </a:spcBef>
              <a:spcAft>
                <a:spcPts val="0"/>
              </a:spcAft>
              <a:buNone/>
              <a:defRPr/>
            </a:pPr>
            <a:r>
              <a:rPr lang="fr" sz="1900" b="1"/>
              <a:t>Trois grandes priorités</a:t>
            </a:r>
            <a:endParaRPr sz="1900" b="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107504" y="0"/>
            <a:ext cx="7886700" cy="1325563"/>
          </a:xfrm>
        </p:spPr>
        <p:txBody>
          <a:bodyPr/>
          <a:lstStyle/>
          <a:p>
            <a:pPr>
              <a:defRPr/>
            </a:pPr>
            <a:r>
              <a:rPr lang="fr-FR"/>
              <a:t>Faire pencher la balance vers la provision de services demandant moins de ressources</a:t>
            </a:r>
            <a:endParaRPr/>
          </a:p>
        </p:txBody>
      </p:sp>
      <p:pic>
        <p:nvPicPr>
          <p:cNvPr id="7" name="Image 6"/>
          <p:cNvPicPr>
            <a:picLocks noChangeAspect="1"/>
          </p:cNvPicPr>
          <p:nvPr/>
        </p:nvPicPr>
        <p:blipFill>
          <a:blip r:embed="rId2"/>
          <a:srcRect l="10649" t="20340" r="25426" b="41175"/>
          <a:stretch/>
        </p:blipFill>
        <p:spPr bwMode="auto">
          <a:xfrm>
            <a:off x="170343" y="1772816"/>
            <a:ext cx="8803314" cy="3312368"/>
          </a:xfrm>
          <a:prstGeom prst="rect">
            <a:avLst/>
          </a:prstGeom>
        </p:spPr>
      </p:pic>
      <p:sp>
        <p:nvSpPr>
          <p:cNvPr id="3" name="ZoneTexte 2"/>
          <p:cNvSpPr txBox="1"/>
          <p:nvPr/>
        </p:nvSpPr>
        <p:spPr bwMode="auto">
          <a:xfrm>
            <a:off x="0" y="6237312"/>
            <a:ext cx="1797287" cy="369332"/>
          </a:xfrm>
          <a:prstGeom prst="rect">
            <a:avLst/>
          </a:prstGeom>
          <a:noFill/>
        </p:spPr>
        <p:txBody>
          <a:bodyPr wrap="none" rtlCol="0">
            <a:spAutoFit/>
          </a:bodyPr>
          <a:lstStyle/>
          <a:p>
            <a:pPr>
              <a:defRPr/>
            </a:pPr>
            <a:r>
              <a:rPr lang="fr-FR">
                <a:solidFill>
                  <a:schemeClr val="bg1">
                    <a:lumMod val="50000"/>
                  </a:schemeClr>
                </a:solidFill>
              </a:rPr>
              <a:t>GIEC WG3 SPM</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ZoneTexte 2"/>
          <p:cNvSpPr txBox="1"/>
          <p:nvPr/>
        </p:nvSpPr>
        <p:spPr bwMode="auto">
          <a:xfrm>
            <a:off x="179513" y="40565"/>
            <a:ext cx="8853728" cy="338554"/>
          </a:xfrm>
          <a:prstGeom prst="rect">
            <a:avLst/>
          </a:prstGeom>
          <a:noFill/>
          <a:ln>
            <a:noFill/>
          </a:ln>
        </p:spPr>
        <p:txBody>
          <a:bodyPr wrap="square" rtlCol="0">
            <a:spAutoFit/>
          </a:bodyPr>
          <a:lstStyle/>
          <a:p>
            <a:pPr>
              <a:defRPr/>
            </a:pPr>
            <a:r>
              <a:rPr lang="fr-FR" sz="1600" b="1"/>
              <a:t>Diminuer les impacts, des niveaux de responsabilités complémentaires</a:t>
            </a:r>
            <a:endParaRPr/>
          </a:p>
        </p:txBody>
      </p:sp>
      <p:graphicFrame>
        <p:nvGraphicFramePr>
          <p:cNvPr id="11" name="Tableau 11"/>
          <p:cNvGraphicFramePr>
            <a:graphicFrameLocks noGrp="1"/>
          </p:cNvGraphicFramePr>
          <p:nvPr/>
        </p:nvGraphicFramePr>
        <p:xfrm>
          <a:off x="1" y="477279"/>
          <a:ext cx="7711724" cy="6397051"/>
        </p:xfrm>
        <a:graphic>
          <a:graphicData uri="http://schemas.openxmlformats.org/drawingml/2006/table">
            <a:tbl>
              <a:tblPr firstRow="1" bandRow="1">
                <a:tableStyleId>{DF3C9234-0AE6-2F94-1E4D-DF2FE3BBC4C7}</a:tableStyleId>
              </a:tblPr>
              <a:tblGrid>
                <a:gridCol w="1172326">
                  <a:extLst>
                    <a:ext uri="{9D8B030D-6E8A-4147-A177-3AD203B41FA5}">
                      <a16:colId xmlns:a16="http://schemas.microsoft.com/office/drawing/2014/main" val="20000"/>
                    </a:ext>
                  </a:extLst>
                </a:gridCol>
                <a:gridCol w="1137287">
                  <a:extLst>
                    <a:ext uri="{9D8B030D-6E8A-4147-A177-3AD203B41FA5}">
                      <a16:colId xmlns:a16="http://schemas.microsoft.com/office/drawing/2014/main" val="20001"/>
                    </a:ext>
                  </a:extLst>
                </a:gridCol>
                <a:gridCol w="5402111">
                  <a:extLst>
                    <a:ext uri="{9D8B030D-6E8A-4147-A177-3AD203B41FA5}">
                      <a16:colId xmlns:a16="http://schemas.microsoft.com/office/drawing/2014/main" val="20002"/>
                    </a:ext>
                  </a:extLst>
                </a:gridCol>
              </a:tblGrid>
              <a:tr h="393698">
                <a:tc>
                  <a:txBody>
                    <a:bodyPr/>
                    <a:lstStyle/>
                    <a:p>
                      <a:pPr marL="0" marR="0" lvl="0" indent="0" algn="l" defTabSz="685800">
                        <a:lnSpc>
                          <a:spcPct val="100000"/>
                        </a:lnSpc>
                        <a:spcBef>
                          <a:spcPts val="0"/>
                        </a:spcBef>
                        <a:spcAft>
                          <a:spcPts val="0"/>
                        </a:spcAft>
                        <a:buClrTx/>
                        <a:buSzTx/>
                        <a:buFontTx/>
                        <a:buNone/>
                        <a:defRPr/>
                      </a:pPr>
                      <a:r>
                        <a:rPr lang="fr-FR" sz="1050"/>
                        <a:t>Niveaux de décisions</a:t>
                      </a:r>
                      <a:endParaRPr/>
                    </a:p>
                  </a:txBody>
                  <a:tcPr/>
                </a:tc>
                <a:tc>
                  <a:txBody>
                    <a:bodyPr/>
                    <a:lstStyle/>
                    <a:p>
                      <a:pPr marL="0" marR="0" lvl="0" indent="0" algn="l" defTabSz="685800">
                        <a:lnSpc>
                          <a:spcPct val="100000"/>
                        </a:lnSpc>
                        <a:spcBef>
                          <a:spcPts val="0"/>
                        </a:spcBef>
                        <a:spcAft>
                          <a:spcPts val="0"/>
                        </a:spcAft>
                        <a:buClrTx/>
                        <a:buSzTx/>
                        <a:buFontTx/>
                        <a:buNone/>
                        <a:defRPr/>
                      </a:pPr>
                      <a:r>
                        <a:rPr lang="fr-FR" sz="1050"/>
                        <a:t>« secteur »</a:t>
                      </a:r>
                      <a:endParaRPr/>
                    </a:p>
                  </a:txBody>
                  <a:tcPr/>
                </a:tc>
                <a:tc>
                  <a:txBody>
                    <a:bodyPr/>
                    <a:lstStyle/>
                    <a:p>
                      <a:pPr marL="0" marR="0" lvl="0" indent="0" algn="l" defTabSz="685800">
                        <a:lnSpc>
                          <a:spcPct val="100000"/>
                        </a:lnSpc>
                        <a:spcBef>
                          <a:spcPts val="0"/>
                        </a:spcBef>
                        <a:spcAft>
                          <a:spcPts val="0"/>
                        </a:spcAft>
                        <a:buClrTx/>
                        <a:buSzTx/>
                        <a:buFontTx/>
                        <a:buNone/>
                        <a:defRPr/>
                      </a:pPr>
                      <a:r>
                        <a:rPr lang="fr-FR" sz="1050"/>
                        <a:t>Actions</a:t>
                      </a:r>
                      <a:endParaRPr/>
                    </a:p>
                  </a:txBody>
                  <a:tcPr/>
                </a:tc>
                <a:extLst>
                  <a:ext uri="{0D108BD9-81ED-4DB2-BD59-A6C34878D82A}">
                    <a16:rowId xmlns:a16="http://schemas.microsoft.com/office/drawing/2014/main" val="10000"/>
                  </a:ext>
                </a:extLst>
              </a:tr>
              <a:tr h="235985">
                <a:tc>
                  <a:txBody>
                    <a:bodyPr/>
                    <a:lstStyle/>
                    <a:p>
                      <a:pPr>
                        <a:defRPr/>
                      </a:pPr>
                      <a:r>
                        <a:rPr lang="fr-FR" sz="900"/>
                        <a:t>Etat</a:t>
                      </a:r>
                      <a:endParaRPr/>
                    </a:p>
                  </a:txBody>
                  <a:tcPr/>
                </a:tc>
                <a:tc>
                  <a:txBody>
                    <a:bodyPr/>
                    <a:lstStyle/>
                    <a:p>
                      <a:pPr>
                        <a:defRPr/>
                      </a:pPr>
                      <a:r>
                        <a:rPr lang="fr-FR" sz="900"/>
                        <a:t>Législation</a:t>
                      </a:r>
                      <a:endParaRPr/>
                    </a:p>
                  </a:txBody>
                  <a:tcPr/>
                </a:tc>
                <a:tc>
                  <a:txBody>
                    <a:bodyPr/>
                    <a:lstStyle/>
                    <a:p>
                      <a:pPr>
                        <a:defRPr/>
                      </a:pPr>
                      <a:endParaRPr lang="fr-FR" sz="800"/>
                    </a:p>
                  </a:txBody>
                  <a:tcPr/>
                </a:tc>
                <a:extLst>
                  <a:ext uri="{0D108BD9-81ED-4DB2-BD59-A6C34878D82A}">
                    <a16:rowId xmlns:a16="http://schemas.microsoft.com/office/drawing/2014/main" val="10001"/>
                  </a:ext>
                </a:extLst>
              </a:tr>
              <a:tr h="204140">
                <a:tc rowSpan="2">
                  <a:txBody>
                    <a:bodyPr/>
                    <a:lstStyle/>
                    <a:p>
                      <a:pPr>
                        <a:defRPr/>
                      </a:pPr>
                      <a:r>
                        <a:rPr lang="fr-FR" sz="900"/>
                        <a:t>Partenaires de l’ université (acteurs du territoire) </a:t>
                      </a:r>
                      <a:endParaRPr/>
                    </a:p>
                  </a:txBody>
                  <a:tcPr/>
                </a:tc>
                <a:tc>
                  <a:txBody>
                    <a:bodyPr/>
                    <a:lstStyle/>
                    <a:p>
                      <a:pPr>
                        <a:defRPr/>
                      </a:pPr>
                      <a:r>
                        <a:rPr lang="fr-FR" sz="800"/>
                        <a:t>Transports</a:t>
                      </a:r>
                      <a:endParaRPr/>
                    </a:p>
                  </a:txBody>
                  <a:tcPr/>
                </a:tc>
                <a:tc>
                  <a:txBody>
                    <a:bodyPr/>
                    <a:lstStyle/>
                    <a:p>
                      <a:pPr>
                        <a:defRPr/>
                      </a:pPr>
                      <a:r>
                        <a:rPr lang="fr-FR" sz="800"/>
                        <a:t>Concertation sur transports publics, aménagements routiers, infrastructures</a:t>
                      </a:r>
                      <a:endParaRPr/>
                    </a:p>
                  </a:txBody>
                  <a:tcPr/>
                </a:tc>
                <a:extLst>
                  <a:ext uri="{0D108BD9-81ED-4DB2-BD59-A6C34878D82A}">
                    <a16:rowId xmlns:a16="http://schemas.microsoft.com/office/drawing/2014/main" val="10002"/>
                  </a:ext>
                </a:extLst>
              </a:tr>
              <a:tr h="320790">
                <a:tc vMerge="1">
                  <a:txBody>
                    <a:bodyPr/>
                    <a:lstStyle/>
                    <a:p>
                      <a:pPr>
                        <a:defRPr/>
                      </a:pPr>
                      <a:endParaRPr lang="fr-FR" sz="1000"/>
                    </a:p>
                  </a:txBody>
                  <a:tcPr/>
                </a:tc>
                <a:tc>
                  <a:txBody>
                    <a:bodyPr/>
                    <a:lstStyle/>
                    <a:p>
                      <a:pPr>
                        <a:defRPr/>
                      </a:pPr>
                      <a:r>
                        <a:rPr lang="fr-FR" sz="800"/>
                        <a:t>Alimentation</a:t>
                      </a:r>
                      <a:endParaRPr/>
                    </a:p>
                  </a:txBody>
                  <a:tcPr/>
                </a:tc>
                <a:tc>
                  <a:txBody>
                    <a:bodyPr/>
                    <a:lstStyle/>
                    <a:p>
                      <a:pPr>
                        <a:defRPr/>
                      </a:pPr>
                      <a:r>
                        <a:rPr lang="fr-FR" sz="800"/>
                        <a:t>Concertation pour diversifier offre saine, équilibrée et à moindre impact et la rendre lisible en terme d’impact environnemental</a:t>
                      </a:r>
                      <a:endParaRPr/>
                    </a:p>
                  </a:txBody>
                  <a:tcPr/>
                </a:tc>
                <a:extLst>
                  <a:ext uri="{0D108BD9-81ED-4DB2-BD59-A6C34878D82A}">
                    <a16:rowId xmlns:a16="http://schemas.microsoft.com/office/drawing/2014/main" val="10003"/>
                  </a:ext>
                </a:extLst>
              </a:tr>
              <a:tr h="482273">
                <a:tc rowSpan="7">
                  <a:txBody>
                    <a:bodyPr/>
                    <a:lstStyle/>
                    <a:p>
                      <a:pPr>
                        <a:defRPr/>
                      </a:pPr>
                      <a:r>
                        <a:rPr lang="fr-FR" sz="900"/>
                        <a:t>Université </a:t>
                      </a:r>
                      <a:br>
                        <a:rPr lang="fr-FR" sz="900"/>
                      </a:br>
                      <a:r>
                        <a:rPr lang="fr-FR" sz="900"/>
                        <a:t>(en plus de ses actions de recherche et d’enseignements)</a:t>
                      </a:r>
                      <a:endParaRPr/>
                    </a:p>
                  </a:txBody>
                  <a:tcPr/>
                </a:tc>
                <a:tc>
                  <a:txBody>
                    <a:bodyPr/>
                    <a:lstStyle/>
                    <a:p>
                      <a:pPr>
                        <a:defRPr/>
                      </a:pPr>
                      <a:r>
                        <a:rPr lang="fr-FR" sz="800"/>
                        <a:t>Energie</a:t>
                      </a:r>
                      <a:endParaRPr/>
                    </a:p>
                  </a:txBody>
                  <a:tcPr/>
                </a:tc>
                <a:tc>
                  <a:txBody>
                    <a:bodyPr/>
                    <a:lstStyle/>
                    <a:p>
                      <a:pPr>
                        <a:defRPr/>
                      </a:pPr>
                      <a:r>
                        <a:rPr lang="fr-FR" sz="800"/>
                        <a:t>Pilotage Sobriété, choix des énergies</a:t>
                      </a:r>
                      <a:endParaRPr/>
                    </a:p>
                    <a:p>
                      <a:pPr>
                        <a:defRPr/>
                      </a:pPr>
                      <a:r>
                        <a:rPr lang="fr-FR" sz="800"/>
                        <a:t>Accompagnement des labos composantes sur identification des équipements énergivores pour optimisation ou substitution</a:t>
                      </a:r>
                      <a:endParaRPr/>
                    </a:p>
                    <a:p>
                      <a:pPr>
                        <a:defRPr/>
                      </a:pPr>
                      <a:r>
                        <a:rPr lang="fr-FR" sz="800"/>
                        <a:t>Plateformes mutualisées (e.g. mesocentre)</a:t>
                      </a:r>
                      <a:endParaRPr/>
                    </a:p>
                  </a:txBody>
                  <a:tcPr/>
                </a:tc>
                <a:extLst>
                  <a:ext uri="{0D108BD9-81ED-4DB2-BD59-A6C34878D82A}">
                    <a16:rowId xmlns:a16="http://schemas.microsoft.com/office/drawing/2014/main" val="10004"/>
                  </a:ext>
                </a:extLst>
              </a:tr>
              <a:tr h="208700">
                <a:tc vMerge="1">
                  <a:txBody>
                    <a:bodyPr/>
                    <a:lstStyle/>
                    <a:p>
                      <a:pPr>
                        <a:defRPr/>
                      </a:pPr>
                      <a:endParaRPr lang="fr-FR" sz="1000"/>
                    </a:p>
                  </a:txBody>
                  <a:tcPr/>
                </a:tc>
                <a:tc>
                  <a:txBody>
                    <a:bodyPr/>
                    <a:lstStyle/>
                    <a:p>
                      <a:pPr>
                        <a:defRPr/>
                      </a:pPr>
                      <a:r>
                        <a:rPr lang="fr-FR" sz="800"/>
                        <a:t>Transports</a:t>
                      </a:r>
                      <a:endParaRPr/>
                    </a:p>
                  </a:txBody>
                  <a:tcPr/>
                </a:tc>
                <a:tc>
                  <a:txBody>
                    <a:bodyPr/>
                    <a:lstStyle/>
                    <a:p>
                      <a:pPr>
                        <a:defRPr/>
                      </a:pPr>
                      <a:r>
                        <a:rPr lang="fr-FR" sz="800"/>
                        <a:t>Infrastructures légères sur campus (parking, parcs vélos), flotte de véhicules internes (vélos et voitures)</a:t>
                      </a:r>
                      <a:endParaRPr/>
                    </a:p>
                  </a:txBody>
                  <a:tcPr/>
                </a:tc>
                <a:extLst>
                  <a:ext uri="{0D108BD9-81ED-4DB2-BD59-A6C34878D82A}">
                    <a16:rowId xmlns:a16="http://schemas.microsoft.com/office/drawing/2014/main" val="10005"/>
                  </a:ext>
                </a:extLst>
              </a:tr>
              <a:tr h="801412">
                <a:tc vMerge="1">
                  <a:txBody>
                    <a:bodyPr/>
                    <a:lstStyle/>
                    <a:p>
                      <a:pPr>
                        <a:defRPr/>
                      </a:pPr>
                      <a:endParaRPr lang="fr-FR" sz="1000"/>
                    </a:p>
                  </a:txBody>
                  <a:tcPr/>
                </a:tc>
                <a:tc>
                  <a:txBody>
                    <a:bodyPr/>
                    <a:lstStyle/>
                    <a:p>
                      <a:pPr>
                        <a:defRPr/>
                      </a:pPr>
                      <a:r>
                        <a:rPr lang="fr-FR" sz="800"/>
                        <a:t>Achats</a:t>
                      </a:r>
                      <a:endParaRPr/>
                    </a:p>
                  </a:txBody>
                  <a:tcPr/>
                </a:tc>
                <a:tc>
                  <a:txBody>
                    <a:bodyPr/>
                    <a:lstStyle/>
                    <a:p>
                      <a:pPr>
                        <a:defRPr/>
                      </a:pPr>
                      <a:r>
                        <a:rPr lang="fr-FR" sz="800"/>
                        <a:t>Marchés (avec des limites, marchés publiques et offres), politiques d’achats (e.g. minimums de commandes pour limiter les livraisons)</a:t>
                      </a:r>
                      <a:br>
                        <a:rPr lang="fr-FR" sz="800"/>
                      </a:br>
                      <a:r>
                        <a:rPr lang="fr-FR" sz="800"/>
                        <a:t>Sobriété:</a:t>
                      </a:r>
                      <a:endParaRPr/>
                    </a:p>
                    <a:p>
                      <a:pPr>
                        <a:defRPr/>
                      </a:pPr>
                      <a:r>
                        <a:rPr lang="fr-FR" sz="800"/>
                        <a:t>Mise en place de fonds pour jouvence, service de réparations mutualisés </a:t>
                      </a:r>
                      <a:endParaRPr/>
                    </a:p>
                    <a:p>
                      <a:pPr>
                        <a:defRPr/>
                      </a:pPr>
                      <a:r>
                        <a:rPr lang="fr-FR" sz="800"/>
                        <a:t>Favoriser le réemploi</a:t>
                      </a:r>
                      <a:endParaRPr/>
                    </a:p>
                    <a:p>
                      <a:pPr>
                        <a:defRPr/>
                      </a:pPr>
                      <a:r>
                        <a:rPr lang="fr-FR" sz="800"/>
                        <a:t>Plateformes instrumentales mutualisées</a:t>
                      </a:r>
                      <a:endParaRPr/>
                    </a:p>
                  </a:txBody>
                  <a:tcPr/>
                </a:tc>
                <a:extLst>
                  <a:ext uri="{0D108BD9-81ED-4DB2-BD59-A6C34878D82A}">
                    <a16:rowId xmlns:a16="http://schemas.microsoft.com/office/drawing/2014/main" val="10006"/>
                  </a:ext>
                </a:extLst>
              </a:tr>
              <a:tr h="206337">
                <a:tc vMerge="1">
                  <a:txBody>
                    <a:bodyPr/>
                    <a:lstStyle/>
                    <a:p>
                      <a:pPr>
                        <a:defRPr/>
                      </a:pPr>
                      <a:endParaRPr lang="fr-FR" sz="1000"/>
                    </a:p>
                  </a:txBody>
                  <a:tcPr/>
                </a:tc>
                <a:tc>
                  <a:txBody>
                    <a:bodyPr/>
                    <a:lstStyle/>
                    <a:p>
                      <a:pPr>
                        <a:defRPr/>
                      </a:pPr>
                      <a:r>
                        <a:rPr lang="fr-FR" sz="800"/>
                        <a:t>Bâtiments</a:t>
                      </a:r>
                      <a:endParaRPr/>
                    </a:p>
                  </a:txBody>
                  <a:tcPr/>
                </a:tc>
                <a:tc>
                  <a:txBody>
                    <a:bodyPr/>
                    <a:lstStyle/>
                    <a:p>
                      <a:pPr>
                        <a:defRPr/>
                      </a:pPr>
                      <a:r>
                        <a:rPr lang="fr-FR" sz="800"/>
                        <a:t>Choix des matériaux, rénovation thermique, gestion de l’optimisation</a:t>
                      </a:r>
                      <a:endParaRPr/>
                    </a:p>
                  </a:txBody>
                  <a:tcPr/>
                </a:tc>
                <a:extLst>
                  <a:ext uri="{0D108BD9-81ED-4DB2-BD59-A6C34878D82A}">
                    <a16:rowId xmlns:a16="http://schemas.microsoft.com/office/drawing/2014/main" val="10007"/>
                  </a:ext>
                </a:extLst>
              </a:tr>
              <a:tr h="238439">
                <a:tc vMerge="1">
                  <a:txBody>
                    <a:bodyPr/>
                    <a:lstStyle/>
                    <a:p>
                      <a:pPr>
                        <a:defRPr/>
                      </a:pPr>
                      <a:endParaRPr lang="fr-FR" sz="1000"/>
                    </a:p>
                  </a:txBody>
                  <a:tcPr/>
                </a:tc>
                <a:tc>
                  <a:txBody>
                    <a:bodyPr/>
                    <a:lstStyle/>
                    <a:p>
                      <a:pPr>
                        <a:defRPr/>
                      </a:pPr>
                      <a:r>
                        <a:rPr lang="fr-FR" sz="800"/>
                        <a:t>Campus</a:t>
                      </a:r>
                      <a:endParaRPr/>
                    </a:p>
                  </a:txBody>
                  <a:tcPr/>
                </a:tc>
                <a:tc>
                  <a:txBody>
                    <a:bodyPr/>
                    <a:lstStyle/>
                    <a:p>
                      <a:pPr>
                        <a:defRPr/>
                      </a:pPr>
                      <a:r>
                        <a:rPr lang="fr-FR" sz="800"/>
                        <a:t>Verdissement, adaptation CC perte de biodiversité</a:t>
                      </a:r>
                      <a:endParaRPr/>
                    </a:p>
                  </a:txBody>
                  <a:tcPr/>
                </a:tc>
                <a:extLst>
                  <a:ext uri="{0D108BD9-81ED-4DB2-BD59-A6C34878D82A}">
                    <a16:rowId xmlns:a16="http://schemas.microsoft.com/office/drawing/2014/main" val="10008"/>
                  </a:ext>
                </a:extLst>
              </a:tr>
              <a:tr h="345608">
                <a:tc vMerge="1">
                  <a:txBody>
                    <a:bodyPr/>
                    <a:lstStyle/>
                    <a:p>
                      <a:pPr>
                        <a:defRPr/>
                      </a:pPr>
                      <a:endParaRPr lang="fr-FR" sz="1000"/>
                    </a:p>
                  </a:txBody>
                  <a:tcPr/>
                </a:tc>
                <a:tc>
                  <a:txBody>
                    <a:bodyPr/>
                    <a:lstStyle/>
                    <a:p>
                      <a:pPr>
                        <a:defRPr/>
                      </a:pPr>
                      <a:r>
                        <a:rPr lang="fr-FR" sz="800"/>
                        <a:t>Gouvernance</a:t>
                      </a:r>
                      <a:endParaRPr/>
                    </a:p>
                  </a:txBody>
                  <a:tcPr/>
                </a:tc>
                <a:tc>
                  <a:txBody>
                    <a:bodyPr/>
                    <a:lstStyle/>
                    <a:p>
                      <a:pPr>
                        <a:defRPr/>
                      </a:pPr>
                      <a:r>
                        <a:rPr lang="fr-FR" sz="800"/>
                        <a:t>Inclure DS dans les prises de décisions pour limiter les effets de verrouillage à moyen terme (équipements ou aménagements énergivores, finalité discutable)</a:t>
                      </a:r>
                      <a:endParaRPr/>
                    </a:p>
                  </a:txBody>
                  <a:tcPr/>
                </a:tc>
                <a:extLst>
                  <a:ext uri="{0D108BD9-81ED-4DB2-BD59-A6C34878D82A}">
                    <a16:rowId xmlns:a16="http://schemas.microsoft.com/office/drawing/2014/main" val="10009"/>
                  </a:ext>
                </a:extLst>
              </a:tr>
              <a:tr h="209785">
                <a:tc vMerge="1">
                  <a:txBody>
                    <a:bodyPr/>
                    <a:lstStyle/>
                    <a:p>
                      <a:pPr>
                        <a:defRPr/>
                      </a:pPr>
                      <a:endParaRPr lang="fr-FR" sz="1000"/>
                    </a:p>
                  </a:txBody>
                  <a:tcPr/>
                </a:tc>
                <a:tc>
                  <a:txBody>
                    <a:bodyPr/>
                    <a:lstStyle/>
                    <a:p>
                      <a:pPr>
                        <a:defRPr/>
                      </a:pPr>
                      <a:r>
                        <a:rPr lang="fr-FR" sz="800"/>
                        <a:t>RH</a:t>
                      </a:r>
                      <a:endParaRPr/>
                    </a:p>
                  </a:txBody>
                  <a:tcPr/>
                </a:tc>
                <a:tc>
                  <a:txBody>
                    <a:bodyPr/>
                    <a:lstStyle/>
                    <a:p>
                      <a:pPr>
                        <a:defRPr/>
                      </a:pPr>
                      <a:r>
                        <a:rPr lang="fr-FR" sz="800"/>
                        <a:t>Reconnaissance et mise en visibilité des acteurs de l’université engagés dans des démarches soutenables</a:t>
                      </a:r>
                      <a:endParaRPr/>
                    </a:p>
                  </a:txBody>
                  <a:tcPr/>
                </a:tc>
                <a:extLst>
                  <a:ext uri="{0D108BD9-81ED-4DB2-BD59-A6C34878D82A}">
                    <a16:rowId xmlns:a16="http://schemas.microsoft.com/office/drawing/2014/main" val="10010"/>
                  </a:ext>
                </a:extLst>
              </a:tr>
              <a:tr h="481143">
                <a:tc rowSpan="2">
                  <a:txBody>
                    <a:bodyPr/>
                    <a:lstStyle/>
                    <a:p>
                      <a:pPr>
                        <a:defRPr/>
                      </a:pPr>
                      <a:r>
                        <a:rPr lang="fr-FR" sz="900"/>
                        <a:t>Labos de recherche ou composantes d’enseignement</a:t>
                      </a:r>
                      <a:endParaRPr/>
                    </a:p>
                  </a:txBody>
                  <a:tcPr/>
                </a:tc>
                <a:tc>
                  <a:txBody>
                    <a:bodyPr/>
                    <a:lstStyle/>
                    <a:p>
                      <a:pPr marL="0" marR="0" lvl="0" indent="0" algn="l" defTabSz="685800">
                        <a:lnSpc>
                          <a:spcPct val="100000"/>
                        </a:lnSpc>
                        <a:spcBef>
                          <a:spcPts val="0"/>
                        </a:spcBef>
                        <a:spcAft>
                          <a:spcPts val="0"/>
                        </a:spcAft>
                        <a:buClrTx/>
                        <a:buSzTx/>
                        <a:buFontTx/>
                        <a:buNone/>
                        <a:defRPr/>
                      </a:pPr>
                      <a:r>
                        <a:rPr lang="fr-FR" sz="800"/>
                        <a:t>Gouvernance</a:t>
                      </a:r>
                      <a:endParaRPr/>
                    </a:p>
                    <a:p>
                      <a:pPr>
                        <a:defRPr/>
                      </a:pPr>
                      <a:endParaRPr lang="fr-FR" sz="800"/>
                    </a:p>
                  </a:txBody>
                  <a:tcPr/>
                </a:tc>
                <a:tc>
                  <a:txBody>
                    <a:bodyPr/>
                    <a:lstStyle/>
                    <a:p>
                      <a:pPr>
                        <a:defRPr/>
                      </a:pPr>
                      <a:r>
                        <a:rPr lang="fr-FR" sz="800"/>
                        <a:t>Intégrer les aspects DS dans les discussions en interne (e.g. conseils de laboratoire) pour favoriser/inventer les bonnes pratiques propres à la discipline et à ses spécificités (choix de sobriété et de choix à moyen terme)</a:t>
                      </a:r>
                      <a:endParaRPr/>
                    </a:p>
                    <a:p>
                      <a:pPr>
                        <a:defRPr/>
                      </a:pPr>
                      <a:r>
                        <a:rPr lang="fr-FR" sz="800"/>
                        <a:t>Prendre des mesures à la bonne échelle (en veillant à l’équité) et en analysant objectivt bénéfices et risques</a:t>
                      </a:r>
                      <a:endParaRPr/>
                    </a:p>
                  </a:txBody>
                  <a:tcPr/>
                </a:tc>
                <a:extLst>
                  <a:ext uri="{0D108BD9-81ED-4DB2-BD59-A6C34878D82A}">
                    <a16:rowId xmlns:a16="http://schemas.microsoft.com/office/drawing/2014/main" val="10011"/>
                  </a:ext>
                </a:extLst>
              </a:tr>
              <a:tr h="457586">
                <a:tc vMerge="1">
                  <a:txBody>
                    <a:bodyPr/>
                    <a:lstStyle/>
                    <a:p>
                      <a:pPr>
                        <a:defRPr/>
                      </a:pPr>
                      <a:endParaRPr lang="fr-FR" sz="900"/>
                    </a:p>
                  </a:txBody>
                  <a:tcPr/>
                </a:tc>
                <a:tc>
                  <a:txBody>
                    <a:bodyPr/>
                    <a:lstStyle/>
                    <a:p>
                      <a:pPr>
                        <a:defRPr/>
                      </a:pPr>
                      <a:r>
                        <a:rPr lang="fr-FR" sz="800"/>
                        <a:t>Bâtiments, véhicules,</a:t>
                      </a:r>
                      <a:endParaRPr/>
                    </a:p>
                    <a:p>
                      <a:pPr>
                        <a:defRPr/>
                      </a:pPr>
                      <a:r>
                        <a:rPr lang="fr-FR" sz="800"/>
                        <a:t>Instrumentation</a:t>
                      </a:r>
                      <a:endParaRPr/>
                    </a:p>
                  </a:txBody>
                  <a:tcPr/>
                </a:tc>
                <a:tc>
                  <a:txBody>
                    <a:bodyPr/>
                    <a:lstStyle/>
                    <a:p>
                      <a:pPr>
                        <a:defRPr/>
                      </a:pPr>
                      <a:r>
                        <a:rPr lang="fr-FR" sz="800"/>
                        <a:t>Sortir d’une logique « propriétaire », favoriser plateformes ouvertes, circularités</a:t>
                      </a:r>
                      <a:endParaRPr/>
                    </a:p>
                  </a:txBody>
                  <a:tcPr/>
                </a:tc>
                <a:extLst>
                  <a:ext uri="{0D108BD9-81ED-4DB2-BD59-A6C34878D82A}">
                    <a16:rowId xmlns:a16="http://schemas.microsoft.com/office/drawing/2014/main" val="10012"/>
                  </a:ext>
                </a:extLst>
              </a:tr>
              <a:tr h="204140">
                <a:tc rowSpan="5">
                  <a:txBody>
                    <a:bodyPr/>
                    <a:lstStyle/>
                    <a:p>
                      <a:pPr>
                        <a:defRPr/>
                      </a:pPr>
                      <a:r>
                        <a:rPr lang="fr-FR" sz="900"/>
                        <a:t>Personnels, Etudiants</a:t>
                      </a:r>
                      <a:endParaRPr/>
                    </a:p>
                  </a:txBody>
                  <a:tcPr/>
                </a:tc>
                <a:tc>
                  <a:txBody>
                    <a:bodyPr/>
                    <a:lstStyle/>
                    <a:p>
                      <a:pPr>
                        <a:defRPr/>
                      </a:pPr>
                      <a:r>
                        <a:rPr lang="fr-FR" sz="800"/>
                        <a:t>Achats</a:t>
                      </a:r>
                      <a:endParaRPr/>
                    </a:p>
                  </a:txBody>
                  <a:tcPr/>
                </a:tc>
                <a:tc>
                  <a:txBody>
                    <a:bodyPr/>
                    <a:lstStyle/>
                    <a:p>
                      <a:pPr>
                        <a:defRPr/>
                      </a:pPr>
                      <a:r>
                        <a:rPr lang="fr-FR" sz="800"/>
                        <a:t>Choix éclairés sur impacts environnementaux et réflexion en amont sur la nécessité</a:t>
                      </a:r>
                      <a:endParaRPr/>
                    </a:p>
                  </a:txBody>
                  <a:tcPr/>
                </a:tc>
                <a:extLst>
                  <a:ext uri="{0D108BD9-81ED-4DB2-BD59-A6C34878D82A}">
                    <a16:rowId xmlns:a16="http://schemas.microsoft.com/office/drawing/2014/main" val="10013"/>
                  </a:ext>
                </a:extLst>
              </a:tr>
              <a:tr h="212612">
                <a:tc vMerge="1">
                  <a:txBody>
                    <a:bodyPr/>
                    <a:lstStyle/>
                    <a:p>
                      <a:pPr>
                        <a:defRPr/>
                      </a:pPr>
                      <a:endParaRPr lang="fr-FR" sz="1000"/>
                    </a:p>
                  </a:txBody>
                  <a:tcPr/>
                </a:tc>
                <a:tc>
                  <a:txBody>
                    <a:bodyPr/>
                    <a:lstStyle/>
                    <a:p>
                      <a:pPr>
                        <a:defRPr/>
                      </a:pPr>
                      <a:r>
                        <a:rPr lang="fr-FR" sz="800"/>
                        <a:t>Alimentation</a:t>
                      </a:r>
                      <a:endParaRPr/>
                    </a:p>
                  </a:txBody>
                  <a:tcPr/>
                </a:tc>
                <a:tc>
                  <a:txBody>
                    <a:bodyPr/>
                    <a:lstStyle/>
                    <a:p>
                      <a:pPr>
                        <a:defRPr/>
                      </a:pPr>
                      <a:r>
                        <a:rPr lang="fr-FR" sz="800"/>
                        <a:t>Choix éclairés sur impacts environnementaux et régimes équilibrés</a:t>
                      </a:r>
                      <a:endParaRPr/>
                    </a:p>
                  </a:txBody>
                  <a:tcPr/>
                </a:tc>
                <a:extLst>
                  <a:ext uri="{0D108BD9-81ED-4DB2-BD59-A6C34878D82A}">
                    <a16:rowId xmlns:a16="http://schemas.microsoft.com/office/drawing/2014/main" val="10014"/>
                  </a:ext>
                </a:extLst>
              </a:tr>
              <a:tr h="442744">
                <a:tc vMerge="1">
                  <a:txBody>
                    <a:bodyPr/>
                    <a:lstStyle/>
                    <a:p>
                      <a:pPr>
                        <a:defRPr/>
                      </a:pPr>
                      <a:endParaRPr lang="fr-FR" sz="1000"/>
                    </a:p>
                  </a:txBody>
                  <a:tcPr/>
                </a:tc>
                <a:tc>
                  <a:txBody>
                    <a:bodyPr/>
                    <a:lstStyle/>
                    <a:p>
                      <a:pPr>
                        <a:defRPr/>
                      </a:pPr>
                      <a:r>
                        <a:rPr lang="fr-FR" sz="800"/>
                        <a:t>Partage des connaissances</a:t>
                      </a:r>
                      <a:endParaRPr/>
                    </a:p>
                  </a:txBody>
                  <a:tcPr/>
                </a:tc>
                <a:tc>
                  <a:txBody>
                    <a:bodyPr/>
                    <a:lstStyle/>
                    <a:p>
                      <a:pPr>
                        <a:defRPr/>
                      </a:pPr>
                      <a:r>
                        <a:rPr lang="fr-FR" sz="800"/>
                        <a:t>Implication dans associations de diffusion des savoirs autour de ces enjeux</a:t>
                      </a:r>
                      <a:endParaRPr/>
                    </a:p>
                    <a:p>
                      <a:pPr>
                        <a:defRPr/>
                      </a:pPr>
                      <a:endParaRPr lang="fr-FR" sz="800"/>
                    </a:p>
                    <a:p>
                      <a:pPr>
                        <a:defRPr/>
                      </a:pPr>
                      <a:r>
                        <a:rPr lang="fr-FR" sz="800"/>
                        <a:t>Science ouverte, partage de contenus (cours, tuto)</a:t>
                      </a:r>
                      <a:endParaRPr/>
                    </a:p>
                  </a:txBody>
                  <a:tcPr/>
                </a:tc>
                <a:extLst>
                  <a:ext uri="{0D108BD9-81ED-4DB2-BD59-A6C34878D82A}">
                    <a16:rowId xmlns:a16="http://schemas.microsoft.com/office/drawing/2014/main" val="10015"/>
                  </a:ext>
                </a:extLst>
              </a:tr>
              <a:tr h="320790">
                <a:tc vMerge="1">
                  <a:txBody>
                    <a:bodyPr/>
                    <a:lstStyle/>
                    <a:p>
                      <a:pPr>
                        <a:defRPr/>
                      </a:pPr>
                      <a:endParaRPr lang="fr-FR" sz="1000"/>
                    </a:p>
                  </a:txBody>
                  <a:tcPr/>
                </a:tc>
                <a:tc>
                  <a:txBody>
                    <a:bodyPr/>
                    <a:lstStyle/>
                    <a:p>
                      <a:pPr>
                        <a:defRPr/>
                      </a:pPr>
                      <a:r>
                        <a:rPr lang="fr-FR" sz="800"/>
                        <a:t>Transports domicile-travail</a:t>
                      </a:r>
                      <a:endParaRPr/>
                    </a:p>
                  </a:txBody>
                  <a:tcPr/>
                </a:tc>
                <a:tc>
                  <a:txBody>
                    <a:bodyPr/>
                    <a:lstStyle/>
                    <a:p>
                      <a:pPr>
                        <a:defRPr/>
                      </a:pPr>
                      <a:r>
                        <a:rPr lang="fr-FR" sz="800"/>
                        <a:t>Mobilités douces (vélos, marches, transport en commun, covoiturage)</a:t>
                      </a:r>
                      <a:endParaRPr/>
                    </a:p>
                  </a:txBody>
                  <a:tcPr/>
                </a:tc>
                <a:extLst>
                  <a:ext uri="{0D108BD9-81ED-4DB2-BD59-A6C34878D82A}">
                    <a16:rowId xmlns:a16="http://schemas.microsoft.com/office/drawing/2014/main" val="10016"/>
                  </a:ext>
                </a:extLst>
              </a:tr>
              <a:tr h="416808">
                <a:tc vMerge="1">
                  <a:txBody>
                    <a:bodyPr/>
                    <a:lstStyle/>
                    <a:p>
                      <a:pPr>
                        <a:defRPr/>
                      </a:pPr>
                      <a:endParaRPr lang="fr-FR" sz="1000"/>
                    </a:p>
                  </a:txBody>
                  <a:tcPr/>
                </a:tc>
                <a:tc>
                  <a:txBody>
                    <a:bodyPr/>
                    <a:lstStyle/>
                    <a:p>
                      <a:pPr>
                        <a:defRPr/>
                      </a:pPr>
                      <a:r>
                        <a:rPr lang="fr-FR" sz="800"/>
                        <a:t>Déplacements professionnels</a:t>
                      </a:r>
                      <a:endParaRPr/>
                    </a:p>
                  </a:txBody>
                  <a:tcPr/>
                </a:tc>
                <a:tc>
                  <a:txBody>
                    <a:bodyPr/>
                    <a:lstStyle/>
                    <a:p>
                      <a:pPr>
                        <a:defRPr/>
                      </a:pPr>
                      <a:r>
                        <a:rPr lang="fr-FR" sz="800"/>
                        <a:t>Réinterroger ses pratiques et motivations et possibilité de report dans chaque déplacement (train à la place d’avions, visios, conférences hybrides)</a:t>
                      </a:r>
                      <a:endParaRPr/>
                    </a:p>
                  </a:txBody>
                  <a:tcPr/>
                </a:tc>
                <a:extLst>
                  <a:ext uri="{0D108BD9-81ED-4DB2-BD59-A6C34878D82A}">
                    <a16:rowId xmlns:a16="http://schemas.microsoft.com/office/drawing/2014/main" val="10017"/>
                  </a:ext>
                </a:extLst>
              </a:tr>
            </a:tbl>
          </a:graphicData>
        </a:graphic>
      </p:graphicFrame>
      <p:cxnSp>
        <p:nvCxnSpPr>
          <p:cNvPr id="13" name="Connecteur droit avec flèche 12"/>
          <p:cNvCxnSpPr>
            <a:cxnSpLocks/>
          </p:cNvCxnSpPr>
          <p:nvPr/>
        </p:nvCxnSpPr>
        <p:spPr bwMode="auto">
          <a:xfrm flipV="1">
            <a:off x="8028384" y="1772816"/>
            <a:ext cx="0" cy="2088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bwMode="auto">
          <a:xfrm>
            <a:off x="8090308" y="1548460"/>
            <a:ext cx="1080123" cy="1107996"/>
          </a:xfrm>
          <a:prstGeom prst="rect">
            <a:avLst/>
          </a:prstGeom>
          <a:noFill/>
        </p:spPr>
        <p:txBody>
          <a:bodyPr wrap="square">
            <a:spAutoFit/>
          </a:bodyPr>
          <a:lstStyle/>
          <a:p>
            <a:pPr>
              <a:defRPr/>
            </a:pPr>
            <a:r>
              <a:rPr lang="fr-FR" sz="1100"/>
              <a:t>faire remonter les points de blocage et difficultés, incohérences</a:t>
            </a:r>
            <a:endParaRPr/>
          </a:p>
        </p:txBody>
      </p:sp>
      <p:sp>
        <p:nvSpPr>
          <p:cNvPr id="23" name="ZoneTexte 22"/>
          <p:cNvSpPr txBox="1"/>
          <p:nvPr/>
        </p:nvSpPr>
        <p:spPr bwMode="auto">
          <a:xfrm>
            <a:off x="7891706" y="197052"/>
            <a:ext cx="1278725" cy="938719"/>
          </a:xfrm>
          <a:prstGeom prst="rect">
            <a:avLst/>
          </a:prstGeom>
          <a:noFill/>
        </p:spPr>
        <p:txBody>
          <a:bodyPr wrap="square">
            <a:spAutoFit/>
          </a:bodyPr>
          <a:lstStyle/>
          <a:p>
            <a:pPr>
              <a:defRPr/>
            </a:pPr>
            <a:r>
              <a:rPr lang="fr-FR" sz="1100"/>
              <a:t>Processus itératif, qui nécessite des corrections/adaptations</a:t>
            </a:r>
            <a:endParaRPr/>
          </a:p>
        </p:txBody>
      </p:sp>
      <p:cxnSp>
        <p:nvCxnSpPr>
          <p:cNvPr id="26" name="Connecteur droit avec flèche 25"/>
          <p:cNvCxnSpPr>
            <a:cxnSpLocks/>
          </p:cNvCxnSpPr>
          <p:nvPr/>
        </p:nvCxnSpPr>
        <p:spPr bwMode="auto">
          <a:xfrm>
            <a:off x="8244408" y="3376149"/>
            <a:ext cx="0" cy="1791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bwMode="auto">
          <a:xfrm>
            <a:off x="8208366" y="3848108"/>
            <a:ext cx="1404194" cy="600164"/>
          </a:xfrm>
          <a:prstGeom prst="rect">
            <a:avLst/>
          </a:prstGeom>
          <a:noFill/>
        </p:spPr>
        <p:txBody>
          <a:bodyPr wrap="square">
            <a:spAutoFit/>
          </a:bodyPr>
          <a:lstStyle/>
          <a:p>
            <a:pPr>
              <a:defRPr/>
            </a:pPr>
            <a:r>
              <a:rPr lang="fr-FR" sz="1100"/>
              <a:t>Sensibiliser, mobiliser, règlementer</a:t>
            </a:r>
            <a:endParaRPr/>
          </a:p>
        </p:txBody>
      </p:sp>
      <p:sp>
        <p:nvSpPr>
          <p:cNvPr id="2" name="ZoneTexte 1"/>
          <p:cNvSpPr txBox="1"/>
          <p:nvPr/>
        </p:nvSpPr>
        <p:spPr bwMode="auto">
          <a:xfrm>
            <a:off x="7891706" y="5455258"/>
            <a:ext cx="1285559" cy="584775"/>
          </a:xfrm>
          <a:prstGeom prst="rect">
            <a:avLst/>
          </a:prstGeom>
          <a:noFill/>
        </p:spPr>
        <p:txBody>
          <a:bodyPr wrap="square" rtlCol="0">
            <a:spAutoFit/>
          </a:bodyPr>
          <a:lstStyle/>
          <a:p>
            <a:pPr>
              <a:defRPr/>
            </a:pPr>
            <a:r>
              <a:rPr lang="fr-FR" sz="1600" b="1">
                <a:solidFill>
                  <a:srgbClr val="FF0000"/>
                </a:solidFill>
                <a:highlight>
                  <a:srgbClr val="FFFF00"/>
                </a:highlight>
              </a:rPr>
              <a:t>Référents DS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Image 4"/>
          <p:cNvPicPr>
            <a:picLocks noChangeAspect="1"/>
          </p:cNvPicPr>
          <p:nvPr/>
        </p:nvPicPr>
        <p:blipFill>
          <a:blip r:embed="rId2"/>
          <a:srcRect l="22085" t="25983" r="24001" b="13700"/>
          <a:stretch/>
        </p:blipFill>
        <p:spPr bwMode="auto">
          <a:xfrm>
            <a:off x="1475656" y="1124744"/>
            <a:ext cx="5976664" cy="4178824"/>
          </a:xfrm>
          <a:prstGeom prst="rect">
            <a:avLst/>
          </a:prstGeom>
        </p:spPr>
      </p:pic>
      <p:sp>
        <p:nvSpPr>
          <p:cNvPr id="21" name="ZoneTexte 20"/>
          <p:cNvSpPr txBox="1"/>
          <p:nvPr/>
        </p:nvSpPr>
        <p:spPr bwMode="auto">
          <a:xfrm>
            <a:off x="56865" y="5345340"/>
            <a:ext cx="8856669" cy="1107996"/>
          </a:xfrm>
          <a:prstGeom prst="rect">
            <a:avLst/>
          </a:prstGeom>
          <a:noFill/>
        </p:spPr>
        <p:txBody>
          <a:bodyPr wrap="square">
            <a:spAutoFit/>
          </a:bodyPr>
          <a:lstStyle/>
          <a:p>
            <a:pPr>
              <a:defRPr/>
            </a:pPr>
            <a:r>
              <a:rPr lang="fr-FR" sz="1100">
                <a:latin typeface="Arial"/>
              </a:rPr>
              <a:t>Moyenne pondérée de 6 bilans carbone des structures de l’enseignement supérieur ayant participé à la réalisation du document We Count.</a:t>
            </a:r>
            <a:br>
              <a:rPr lang="fr-FR" sz="1100"/>
            </a:br>
            <a:r>
              <a:rPr lang="fr-FR" sz="1100">
                <a:latin typeface="Arial"/>
              </a:rPr>
              <a:t>Les bilans couvrent les scopes 1, 2 et 3.</a:t>
            </a:r>
            <a:br>
              <a:rPr lang="fr-FR" sz="1100"/>
            </a:br>
            <a:r>
              <a:rPr lang="fr-FR" sz="1100">
                <a:latin typeface="Arial"/>
              </a:rPr>
              <a:t>Scope 1 = émissions directes des structures, comme le chauffage des bâtiments au gaz.</a:t>
            </a:r>
            <a:br>
              <a:rPr lang="fr-FR" sz="1100"/>
            </a:br>
            <a:r>
              <a:rPr lang="fr-FR" sz="1100">
                <a:latin typeface="Arial"/>
              </a:rPr>
              <a:t>Scope 2 = émissions indirectes liées à la consommation d’électricité (ex. chauffage électrique).</a:t>
            </a:r>
            <a:br>
              <a:rPr lang="fr-FR" sz="1100"/>
            </a:br>
            <a:r>
              <a:rPr lang="fr-FR" sz="1100">
                <a:latin typeface="Arial"/>
              </a:rPr>
              <a:t>Scope 3 = émissions indirectes amont et aval, e.g. déplacements domicile-travail (étudiants et salariés), déplacements professionnels et étudiants, l’alimentation et les équipements informatiques.</a:t>
            </a:r>
            <a:endParaRPr lang="fr-FR" sz="1100"/>
          </a:p>
        </p:txBody>
      </p:sp>
      <p:cxnSp>
        <p:nvCxnSpPr>
          <p:cNvPr id="22" name="Connecteur droit 21"/>
          <p:cNvCxnSpPr>
            <a:cxnSpLocks/>
          </p:cNvCxnSpPr>
          <p:nvPr/>
        </p:nvCxnSpPr>
        <p:spPr bwMode="auto">
          <a:xfrm>
            <a:off x="0" y="848705"/>
            <a:ext cx="9144000" cy="0"/>
          </a:xfrm>
          <a:prstGeom prst="line">
            <a:avLst/>
          </a:prstGeom>
          <a:ln w="57150">
            <a:solidFill>
              <a:srgbClr val="63003C"/>
            </a:solidFill>
          </a:ln>
        </p:spPr>
        <p:style>
          <a:lnRef idx="1">
            <a:schemeClr val="accent2"/>
          </a:lnRef>
          <a:fillRef idx="0">
            <a:schemeClr val="accent2"/>
          </a:fillRef>
          <a:effectRef idx="0">
            <a:schemeClr val="accent2"/>
          </a:effectRef>
          <a:fontRef idx="minor">
            <a:schemeClr val="tx1"/>
          </a:fontRef>
        </p:style>
      </p:cxnSp>
      <p:sp>
        <p:nvSpPr>
          <p:cNvPr id="23" name="Google Shape;362;p51"/>
          <p:cNvSpPr txBox="1">
            <a:spLocks noGrp="1"/>
          </p:cNvSpPr>
          <p:nvPr>
            <p:ph type="title"/>
          </p:nvPr>
        </p:nvSpPr>
        <p:spPr bwMode="auto">
          <a:xfrm>
            <a:off x="224899" y="147479"/>
            <a:ext cx="8520600" cy="572700"/>
          </a:xfrm>
          <a:prstGeom prst="rect">
            <a:avLst/>
          </a:prstGeom>
        </p:spPr>
        <p:txBody>
          <a:bodyPr spcFirstLastPara="1" wrap="square" lIns="91425" tIns="91425" rIns="91425" bIns="91425" anchor="t" anchorCtr="0">
            <a:normAutofit/>
          </a:bodyPr>
          <a:lstStyle/>
          <a:p>
            <a:pPr marL="0" lvl="0" indent="0" algn="l">
              <a:spcBef>
                <a:spcPts val="0"/>
              </a:spcBef>
              <a:spcAft>
                <a:spcPts val="0"/>
              </a:spcAft>
              <a:buNone/>
              <a:defRPr/>
            </a:pPr>
            <a:r>
              <a:rPr lang="fr" sz="2500"/>
              <a:t>Réduire les impacts environnementaux</a:t>
            </a:r>
            <a:endParaRPr sz="2500"/>
          </a:p>
        </p:txBody>
      </p:sp>
      <p:pic>
        <p:nvPicPr>
          <p:cNvPr id="24" name="Image 23"/>
          <p:cNvPicPr>
            <a:picLocks noChangeAspect="1"/>
          </p:cNvPicPr>
          <p:nvPr/>
        </p:nvPicPr>
        <p:blipFill>
          <a:blip r:embed="rId3">
            <a:duotone>
              <a:schemeClr val="accent6">
                <a:shade val="45000"/>
                <a:satMod val="135000"/>
              </a:schemeClr>
              <a:prstClr val="white"/>
            </a:duotone>
          </a:blip>
          <a:stretch/>
        </p:blipFill>
        <p:spPr bwMode="auto">
          <a:xfrm>
            <a:off x="8460432" y="65799"/>
            <a:ext cx="683568" cy="770913"/>
          </a:xfrm>
          <a:prstGeom prst="rect">
            <a:avLst/>
          </a:prstGeom>
          <a:ln>
            <a:noFill/>
          </a:ln>
        </p:spPr>
      </p:pic>
      <p:sp>
        <p:nvSpPr>
          <p:cNvPr id="26" name="ZoneTexte 25"/>
          <p:cNvSpPr txBox="1"/>
          <p:nvPr/>
        </p:nvSpPr>
        <p:spPr bwMode="auto">
          <a:xfrm>
            <a:off x="105610" y="836712"/>
            <a:ext cx="5872120" cy="307777"/>
          </a:xfrm>
          <a:prstGeom prst="rect">
            <a:avLst/>
          </a:prstGeom>
          <a:noFill/>
        </p:spPr>
        <p:txBody>
          <a:bodyPr wrap="none" rtlCol="0">
            <a:spAutoFit/>
          </a:bodyPr>
          <a:lstStyle/>
          <a:p>
            <a:pPr>
              <a:defRPr/>
            </a:pPr>
            <a:r>
              <a:rPr lang="fr-FR" sz="1400"/>
              <a:t>Bilan de GES moyen sur 6 établissements d’enseignement supérieur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Image 4"/>
          <p:cNvPicPr>
            <a:picLocks noChangeAspect="1"/>
          </p:cNvPicPr>
          <p:nvPr/>
        </p:nvPicPr>
        <p:blipFill>
          <a:blip r:embed="rId2">
            <a:alphaModFix amt="50000"/>
          </a:blip>
          <a:srcRect l="22085" t="25983" r="24001" b="13700"/>
          <a:stretch/>
        </p:blipFill>
        <p:spPr bwMode="auto">
          <a:xfrm>
            <a:off x="1475656" y="1167694"/>
            <a:ext cx="5976664" cy="4178824"/>
          </a:xfrm>
          <a:prstGeom prst="rect">
            <a:avLst/>
          </a:prstGeom>
          <a:solidFill>
            <a:schemeClr val="bg1"/>
          </a:solidFill>
        </p:spPr>
      </p:pic>
      <p:sp>
        <p:nvSpPr>
          <p:cNvPr id="9" name="ZoneTexte 8"/>
          <p:cNvSpPr txBox="1"/>
          <p:nvPr/>
        </p:nvSpPr>
        <p:spPr bwMode="auto">
          <a:xfrm>
            <a:off x="7479245" y="2652347"/>
            <a:ext cx="822661" cy="338554"/>
          </a:xfrm>
          <a:prstGeom prst="rect">
            <a:avLst/>
          </a:prstGeom>
          <a:noFill/>
        </p:spPr>
        <p:txBody>
          <a:bodyPr wrap="none" rtlCol="0">
            <a:spAutoFit/>
          </a:bodyPr>
          <a:lstStyle/>
          <a:p>
            <a:pPr>
              <a:defRPr/>
            </a:pPr>
            <a:r>
              <a:rPr lang="fr-FR" sz="1600">
                <a:solidFill>
                  <a:srgbClr val="C00000"/>
                </a:solidFill>
              </a:rPr>
              <a:t>Achats</a:t>
            </a:r>
            <a:endParaRPr/>
          </a:p>
        </p:txBody>
      </p:sp>
      <p:sp>
        <p:nvSpPr>
          <p:cNvPr id="10" name="Rectangle 9"/>
          <p:cNvSpPr/>
          <p:nvPr/>
        </p:nvSpPr>
        <p:spPr bwMode="auto">
          <a:xfrm>
            <a:off x="6012159" y="1878483"/>
            <a:ext cx="1114527" cy="44134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1" name="Rectangle 10"/>
          <p:cNvSpPr/>
          <p:nvPr/>
        </p:nvSpPr>
        <p:spPr bwMode="auto">
          <a:xfrm>
            <a:off x="5076056" y="1347689"/>
            <a:ext cx="1114527" cy="44134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2" name="Rectangle 11"/>
          <p:cNvSpPr/>
          <p:nvPr/>
        </p:nvSpPr>
        <p:spPr bwMode="auto">
          <a:xfrm flipH="1">
            <a:off x="1681726" y="2204864"/>
            <a:ext cx="1234090" cy="44134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3" name="Rectangle 12"/>
          <p:cNvSpPr/>
          <p:nvPr/>
        </p:nvSpPr>
        <p:spPr bwMode="auto">
          <a:xfrm flipH="1">
            <a:off x="1619672" y="3903999"/>
            <a:ext cx="1234090" cy="576063"/>
          </a:xfrm>
          <a:prstGeom prst="rect">
            <a:avLst/>
          </a:prstGeom>
          <a:noFill/>
          <a:ln w="317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4" name="Rectangle 13"/>
          <p:cNvSpPr/>
          <p:nvPr/>
        </p:nvSpPr>
        <p:spPr bwMode="auto">
          <a:xfrm flipH="1">
            <a:off x="6267874" y="3614786"/>
            <a:ext cx="1040430" cy="505237"/>
          </a:xfrm>
          <a:prstGeom prst="rect">
            <a:avLst/>
          </a:prstGeom>
          <a:noFill/>
          <a:ln w="317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5" name="Rectangle 14"/>
          <p:cNvSpPr/>
          <p:nvPr/>
        </p:nvSpPr>
        <p:spPr bwMode="auto">
          <a:xfrm flipH="1">
            <a:off x="5868144" y="4192031"/>
            <a:ext cx="1008112" cy="505237"/>
          </a:xfrm>
          <a:prstGeom prst="rect">
            <a:avLst/>
          </a:prstGeom>
          <a:noFill/>
          <a:ln w="317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6" name="Arc plein 15"/>
          <p:cNvSpPr/>
          <p:nvPr/>
        </p:nvSpPr>
        <p:spPr bwMode="auto">
          <a:xfrm rot="1427209">
            <a:off x="2899895" y="1764884"/>
            <a:ext cx="3194330" cy="2839670"/>
          </a:xfrm>
          <a:prstGeom prst="blockArc">
            <a:avLst>
              <a:gd name="adj1" fmla="val 10800000"/>
              <a:gd name="adj2" fmla="val 12030292"/>
              <a:gd name="adj3" fmla="val 148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1"/>
              </a:solidFill>
            </a:endParaRPr>
          </a:p>
        </p:txBody>
      </p:sp>
      <p:sp>
        <p:nvSpPr>
          <p:cNvPr id="17" name="Arc plein 16"/>
          <p:cNvSpPr/>
          <p:nvPr/>
        </p:nvSpPr>
        <p:spPr bwMode="auto">
          <a:xfrm rot="12933017">
            <a:off x="2794072" y="1975681"/>
            <a:ext cx="3194330" cy="2839670"/>
          </a:xfrm>
          <a:prstGeom prst="blockArc">
            <a:avLst>
              <a:gd name="adj1" fmla="val 13894708"/>
              <a:gd name="adj2" fmla="val 21322732"/>
              <a:gd name="adj3" fmla="val 15552"/>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1"/>
              </a:solidFill>
            </a:endParaRPr>
          </a:p>
        </p:txBody>
      </p:sp>
      <p:sp>
        <p:nvSpPr>
          <p:cNvPr id="18" name="Arc plein 17"/>
          <p:cNvSpPr/>
          <p:nvPr/>
        </p:nvSpPr>
        <p:spPr bwMode="auto">
          <a:xfrm rot="5400000">
            <a:off x="2923152" y="1895111"/>
            <a:ext cx="3194330" cy="2839670"/>
          </a:xfrm>
          <a:prstGeom prst="blockArc">
            <a:avLst>
              <a:gd name="adj1" fmla="val 10800000"/>
              <a:gd name="adj2" fmla="val 12656256"/>
              <a:gd name="adj3" fmla="val 15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1"/>
              </a:solidFill>
            </a:endParaRPr>
          </a:p>
        </p:txBody>
      </p:sp>
      <p:sp>
        <p:nvSpPr>
          <p:cNvPr id="19" name="Arc plein 18"/>
          <p:cNvSpPr/>
          <p:nvPr/>
        </p:nvSpPr>
        <p:spPr bwMode="auto">
          <a:xfrm rot="13379277">
            <a:off x="2802915" y="1813869"/>
            <a:ext cx="3224816" cy="2839670"/>
          </a:xfrm>
          <a:prstGeom prst="blockArc">
            <a:avLst>
              <a:gd name="adj1" fmla="val 8089824"/>
              <a:gd name="adj2" fmla="val 12406284"/>
              <a:gd name="adj3" fmla="val 14855"/>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1"/>
              </a:solidFill>
            </a:endParaRPr>
          </a:p>
        </p:txBody>
      </p:sp>
      <p:sp>
        <p:nvSpPr>
          <p:cNvPr id="20" name="Arc plein 19"/>
          <p:cNvSpPr/>
          <p:nvPr/>
        </p:nvSpPr>
        <p:spPr bwMode="auto">
          <a:xfrm rot="13986305">
            <a:off x="2656289" y="1837272"/>
            <a:ext cx="3224816" cy="2839670"/>
          </a:xfrm>
          <a:prstGeom prst="blockArc">
            <a:avLst>
              <a:gd name="adj1" fmla="val 11609696"/>
              <a:gd name="adj2" fmla="val 12406284"/>
              <a:gd name="adj3" fmla="val 14855"/>
            </a:avLst>
          </a:prstGeom>
          <a:pattFill prst="wdDnDiag">
            <a:fgClr>
              <a:schemeClr val="tx1">
                <a:lumMod val="50000"/>
                <a:lumOff val="50000"/>
              </a:schemeClr>
            </a:fgClr>
            <a:bgClr>
              <a:schemeClr val="bg1"/>
            </a:bgClr>
          </a:patt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1"/>
              </a:solidFill>
            </a:endParaRPr>
          </a:p>
        </p:txBody>
      </p:sp>
      <p:sp>
        <p:nvSpPr>
          <p:cNvPr id="2" name="ZoneTexte 1"/>
          <p:cNvSpPr txBox="1"/>
          <p:nvPr/>
        </p:nvSpPr>
        <p:spPr bwMode="auto">
          <a:xfrm>
            <a:off x="7481262" y="2278593"/>
            <a:ext cx="1555234" cy="338554"/>
          </a:xfrm>
          <a:prstGeom prst="rect">
            <a:avLst/>
          </a:prstGeom>
          <a:noFill/>
        </p:spPr>
        <p:txBody>
          <a:bodyPr wrap="none" rtlCol="0">
            <a:spAutoFit/>
          </a:bodyPr>
          <a:lstStyle/>
          <a:p>
            <a:pPr>
              <a:defRPr/>
            </a:pPr>
            <a:r>
              <a:rPr lang="fr-FR" sz="1600">
                <a:solidFill>
                  <a:schemeClr val="tx1">
                    <a:lumMod val="50000"/>
                    <a:lumOff val="50000"/>
                  </a:schemeClr>
                </a:solidFill>
              </a:rPr>
              <a:t>Déplacements</a:t>
            </a:r>
            <a:endParaRPr/>
          </a:p>
        </p:txBody>
      </p:sp>
      <p:sp>
        <p:nvSpPr>
          <p:cNvPr id="3" name="ZoneTexte 2"/>
          <p:cNvSpPr txBox="1"/>
          <p:nvPr/>
        </p:nvSpPr>
        <p:spPr bwMode="auto">
          <a:xfrm>
            <a:off x="7491356" y="1431631"/>
            <a:ext cx="1547911" cy="830997"/>
          </a:xfrm>
          <a:prstGeom prst="rect">
            <a:avLst/>
          </a:prstGeom>
          <a:noFill/>
        </p:spPr>
        <p:txBody>
          <a:bodyPr wrap="square" rtlCol="0">
            <a:spAutoFit/>
          </a:bodyPr>
          <a:lstStyle/>
          <a:p>
            <a:pPr>
              <a:defRPr/>
            </a:pPr>
            <a:r>
              <a:rPr lang="fr-FR" sz="1600">
                <a:solidFill>
                  <a:schemeClr val="accent4"/>
                </a:solidFill>
              </a:rPr>
              <a:t>Energie pour bâtiments et machines</a:t>
            </a:r>
            <a:endParaRPr/>
          </a:p>
        </p:txBody>
      </p:sp>
      <p:sp>
        <p:nvSpPr>
          <p:cNvPr id="4" name="Arc plein 3"/>
          <p:cNvSpPr/>
          <p:nvPr/>
        </p:nvSpPr>
        <p:spPr bwMode="auto">
          <a:xfrm rot="7966084">
            <a:off x="2869427" y="1931733"/>
            <a:ext cx="3194330" cy="2839670"/>
          </a:xfrm>
          <a:prstGeom prst="blockArc">
            <a:avLst>
              <a:gd name="adj1" fmla="val 10243537"/>
              <a:gd name="adj2" fmla="val 12656256"/>
              <a:gd name="adj3" fmla="val 1596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1"/>
              </a:solidFill>
            </a:endParaRPr>
          </a:p>
        </p:txBody>
      </p:sp>
      <p:sp>
        <p:nvSpPr>
          <p:cNvPr id="7" name="ZoneTexte 6"/>
          <p:cNvSpPr txBox="1"/>
          <p:nvPr/>
        </p:nvSpPr>
        <p:spPr bwMode="auto">
          <a:xfrm>
            <a:off x="7476214" y="3034972"/>
            <a:ext cx="1409360" cy="338554"/>
          </a:xfrm>
          <a:prstGeom prst="rect">
            <a:avLst/>
          </a:prstGeom>
          <a:noFill/>
        </p:spPr>
        <p:txBody>
          <a:bodyPr wrap="none" rtlCol="0">
            <a:spAutoFit/>
          </a:bodyPr>
          <a:lstStyle/>
          <a:p>
            <a:pPr>
              <a:defRPr/>
            </a:pPr>
            <a:r>
              <a:rPr lang="fr-FR" sz="1600">
                <a:solidFill>
                  <a:schemeClr val="accent2">
                    <a:lumMod val="60000"/>
                    <a:lumOff val="40000"/>
                  </a:schemeClr>
                </a:solidFill>
              </a:rPr>
              <a:t>Alimentation</a:t>
            </a:r>
            <a:endParaRPr/>
          </a:p>
        </p:txBody>
      </p:sp>
      <p:cxnSp>
        <p:nvCxnSpPr>
          <p:cNvPr id="21" name="Connecteur droit 20"/>
          <p:cNvCxnSpPr>
            <a:cxnSpLocks/>
          </p:cNvCxnSpPr>
          <p:nvPr/>
        </p:nvCxnSpPr>
        <p:spPr bwMode="auto">
          <a:xfrm>
            <a:off x="0" y="848705"/>
            <a:ext cx="9144000" cy="0"/>
          </a:xfrm>
          <a:prstGeom prst="line">
            <a:avLst/>
          </a:prstGeom>
          <a:ln w="57150">
            <a:solidFill>
              <a:srgbClr val="63003C"/>
            </a:solidFill>
          </a:ln>
        </p:spPr>
        <p:style>
          <a:lnRef idx="1">
            <a:schemeClr val="accent2"/>
          </a:lnRef>
          <a:fillRef idx="0">
            <a:schemeClr val="accent2"/>
          </a:fillRef>
          <a:effectRef idx="0">
            <a:schemeClr val="accent2"/>
          </a:effectRef>
          <a:fontRef idx="minor">
            <a:schemeClr val="tx1"/>
          </a:fontRef>
        </p:style>
      </p:cxnSp>
      <p:pic>
        <p:nvPicPr>
          <p:cNvPr id="23" name="Image 22"/>
          <p:cNvPicPr>
            <a:picLocks noChangeAspect="1"/>
          </p:cNvPicPr>
          <p:nvPr/>
        </p:nvPicPr>
        <p:blipFill>
          <a:blip r:embed="rId3">
            <a:duotone>
              <a:schemeClr val="accent6">
                <a:shade val="45000"/>
                <a:satMod val="135000"/>
              </a:schemeClr>
              <a:prstClr val="white"/>
            </a:duotone>
          </a:blip>
          <a:stretch/>
        </p:blipFill>
        <p:spPr bwMode="auto">
          <a:xfrm>
            <a:off x="8460432" y="65799"/>
            <a:ext cx="683568" cy="770913"/>
          </a:xfrm>
          <a:prstGeom prst="rect">
            <a:avLst/>
          </a:prstGeom>
          <a:ln>
            <a:noFill/>
          </a:ln>
        </p:spPr>
      </p:pic>
      <p:sp>
        <p:nvSpPr>
          <p:cNvPr id="26" name="Google Shape;362;p51"/>
          <p:cNvSpPr txBox="1">
            <a:spLocks noGrp="1"/>
          </p:cNvSpPr>
          <p:nvPr>
            <p:ph type="title"/>
          </p:nvPr>
        </p:nvSpPr>
        <p:spPr bwMode="auto">
          <a:xfrm>
            <a:off x="224899" y="147479"/>
            <a:ext cx="8520600" cy="572700"/>
          </a:xfrm>
          <a:prstGeom prst="rect">
            <a:avLst/>
          </a:prstGeom>
        </p:spPr>
        <p:txBody>
          <a:bodyPr spcFirstLastPara="1" wrap="square" lIns="91425" tIns="91425" rIns="91425" bIns="91425" anchor="t" anchorCtr="0">
            <a:normAutofit/>
          </a:bodyPr>
          <a:lstStyle/>
          <a:p>
            <a:pPr marL="0" lvl="0" indent="0" algn="l">
              <a:spcBef>
                <a:spcPts val="0"/>
              </a:spcBef>
              <a:spcAft>
                <a:spcPts val="0"/>
              </a:spcAft>
              <a:buNone/>
              <a:defRPr/>
            </a:pPr>
            <a:r>
              <a:rPr lang="fr" sz="2500"/>
              <a:t>Réduire les impacts environnementaux</a:t>
            </a:r>
            <a:endParaRPr sz="2500"/>
          </a:p>
        </p:txBody>
      </p:sp>
      <p:sp>
        <p:nvSpPr>
          <p:cNvPr id="27" name="Arc plein 26"/>
          <p:cNvSpPr/>
          <p:nvPr/>
        </p:nvSpPr>
        <p:spPr bwMode="auto">
          <a:xfrm rot="21157383">
            <a:off x="2889459" y="1649124"/>
            <a:ext cx="3194330" cy="2839670"/>
          </a:xfrm>
          <a:prstGeom prst="blockArc">
            <a:avLst>
              <a:gd name="adj1" fmla="val 13894708"/>
              <a:gd name="adj2" fmla="val 16253486"/>
              <a:gd name="adj3" fmla="val 15565"/>
            </a:avLst>
          </a:prstGeom>
          <a:pattFill prst="solidDmnd">
            <a:fgClr>
              <a:schemeClr val="accent4">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1"/>
              </a:solidFill>
            </a:endParaRPr>
          </a:p>
        </p:txBody>
      </p:sp>
      <p:sp>
        <p:nvSpPr>
          <p:cNvPr id="28" name="Rectangle 27"/>
          <p:cNvSpPr/>
          <p:nvPr/>
        </p:nvSpPr>
        <p:spPr bwMode="auto">
          <a:xfrm flipH="1">
            <a:off x="1602527" y="1789029"/>
            <a:ext cx="1234090" cy="371098"/>
          </a:xfrm>
          <a:prstGeom prst="rect">
            <a:avLst/>
          </a:prstGeom>
          <a:noFill/>
          <a:ln w="317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9" name="ZoneTexte 28"/>
          <p:cNvSpPr txBox="1"/>
          <p:nvPr/>
        </p:nvSpPr>
        <p:spPr bwMode="auto">
          <a:xfrm>
            <a:off x="105610" y="836712"/>
            <a:ext cx="5872120" cy="307777"/>
          </a:xfrm>
          <a:prstGeom prst="rect">
            <a:avLst/>
          </a:prstGeom>
          <a:noFill/>
        </p:spPr>
        <p:txBody>
          <a:bodyPr wrap="none" rtlCol="0">
            <a:spAutoFit/>
          </a:bodyPr>
          <a:lstStyle/>
          <a:p>
            <a:pPr>
              <a:defRPr/>
            </a:pPr>
            <a:r>
              <a:rPr lang="fr-FR" sz="1400"/>
              <a:t>Bilan de GES moyen sur 6 établissements d’enseignement supérieur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ZoneTexte 7"/>
          <p:cNvSpPr txBox="1"/>
          <p:nvPr/>
        </p:nvSpPr>
        <p:spPr bwMode="auto">
          <a:xfrm>
            <a:off x="2708176" y="5895859"/>
            <a:ext cx="8856669" cy="338554"/>
          </a:xfrm>
          <a:prstGeom prst="rect">
            <a:avLst/>
          </a:prstGeom>
          <a:noFill/>
        </p:spPr>
        <p:txBody>
          <a:bodyPr wrap="square">
            <a:spAutoFit/>
          </a:bodyPr>
          <a:lstStyle/>
          <a:p>
            <a:pPr>
              <a:defRPr/>
            </a:pPr>
            <a:r>
              <a:rPr lang="fr-FR" sz="1600">
                <a:latin typeface="Arial"/>
              </a:rPr>
              <a:t>NB: bilan carbone de l’Université Paris-Saclay en cours</a:t>
            </a:r>
            <a:endParaRPr lang="fr-FR" sz="1600"/>
          </a:p>
        </p:txBody>
      </p:sp>
      <p:sp>
        <p:nvSpPr>
          <p:cNvPr id="9" name="ZoneTexte 8"/>
          <p:cNvSpPr txBox="1"/>
          <p:nvPr/>
        </p:nvSpPr>
        <p:spPr bwMode="auto">
          <a:xfrm>
            <a:off x="203666" y="5801844"/>
            <a:ext cx="822661" cy="338554"/>
          </a:xfrm>
          <a:prstGeom prst="rect">
            <a:avLst/>
          </a:prstGeom>
          <a:noFill/>
        </p:spPr>
        <p:txBody>
          <a:bodyPr wrap="none" rtlCol="0">
            <a:spAutoFit/>
          </a:bodyPr>
          <a:lstStyle/>
          <a:p>
            <a:pPr>
              <a:defRPr/>
            </a:pPr>
            <a:r>
              <a:rPr lang="fr-FR" sz="1600">
                <a:solidFill>
                  <a:srgbClr val="C00000"/>
                </a:solidFill>
              </a:rPr>
              <a:t>Achats</a:t>
            </a:r>
            <a:endParaRPr/>
          </a:p>
        </p:txBody>
      </p:sp>
      <p:sp>
        <p:nvSpPr>
          <p:cNvPr id="2" name="ZoneTexte 1"/>
          <p:cNvSpPr txBox="1"/>
          <p:nvPr/>
        </p:nvSpPr>
        <p:spPr bwMode="auto">
          <a:xfrm>
            <a:off x="205683" y="5428090"/>
            <a:ext cx="1555234" cy="338554"/>
          </a:xfrm>
          <a:prstGeom prst="rect">
            <a:avLst/>
          </a:prstGeom>
          <a:noFill/>
        </p:spPr>
        <p:txBody>
          <a:bodyPr wrap="none" rtlCol="0">
            <a:spAutoFit/>
          </a:bodyPr>
          <a:lstStyle/>
          <a:p>
            <a:pPr>
              <a:defRPr/>
            </a:pPr>
            <a:r>
              <a:rPr lang="fr-FR" sz="1600">
                <a:solidFill>
                  <a:schemeClr val="tx1">
                    <a:lumMod val="50000"/>
                    <a:lumOff val="50000"/>
                  </a:schemeClr>
                </a:solidFill>
              </a:rPr>
              <a:t>Déplacements</a:t>
            </a:r>
            <a:endParaRPr/>
          </a:p>
        </p:txBody>
      </p:sp>
      <p:sp>
        <p:nvSpPr>
          <p:cNvPr id="3" name="ZoneTexte 2"/>
          <p:cNvSpPr txBox="1"/>
          <p:nvPr/>
        </p:nvSpPr>
        <p:spPr bwMode="auto">
          <a:xfrm>
            <a:off x="215777" y="4581128"/>
            <a:ext cx="1547911" cy="830997"/>
          </a:xfrm>
          <a:prstGeom prst="rect">
            <a:avLst/>
          </a:prstGeom>
          <a:noFill/>
        </p:spPr>
        <p:txBody>
          <a:bodyPr wrap="square" rtlCol="0">
            <a:spAutoFit/>
          </a:bodyPr>
          <a:lstStyle/>
          <a:p>
            <a:pPr>
              <a:defRPr/>
            </a:pPr>
            <a:r>
              <a:rPr lang="fr-FR" sz="1600">
                <a:solidFill>
                  <a:schemeClr val="accent4"/>
                </a:solidFill>
              </a:rPr>
              <a:t>Energie pour bâtiments et machines</a:t>
            </a:r>
            <a:endParaRPr/>
          </a:p>
        </p:txBody>
      </p:sp>
      <p:sp>
        <p:nvSpPr>
          <p:cNvPr id="7" name="ZoneTexte 6"/>
          <p:cNvSpPr txBox="1"/>
          <p:nvPr/>
        </p:nvSpPr>
        <p:spPr bwMode="auto">
          <a:xfrm>
            <a:off x="200635" y="6184469"/>
            <a:ext cx="1409360" cy="338554"/>
          </a:xfrm>
          <a:prstGeom prst="rect">
            <a:avLst/>
          </a:prstGeom>
          <a:noFill/>
        </p:spPr>
        <p:txBody>
          <a:bodyPr wrap="none" rtlCol="0">
            <a:spAutoFit/>
          </a:bodyPr>
          <a:lstStyle/>
          <a:p>
            <a:pPr>
              <a:defRPr/>
            </a:pPr>
            <a:r>
              <a:rPr lang="fr-FR" sz="1600">
                <a:solidFill>
                  <a:schemeClr val="accent2">
                    <a:lumMod val="60000"/>
                    <a:lumOff val="40000"/>
                  </a:schemeClr>
                </a:solidFill>
              </a:rPr>
              <a:t>Alimentation</a:t>
            </a:r>
            <a:endParaRPr/>
          </a:p>
        </p:txBody>
      </p:sp>
      <p:cxnSp>
        <p:nvCxnSpPr>
          <p:cNvPr id="21" name="Connecteur droit 20"/>
          <p:cNvCxnSpPr>
            <a:cxnSpLocks/>
          </p:cNvCxnSpPr>
          <p:nvPr/>
        </p:nvCxnSpPr>
        <p:spPr bwMode="auto">
          <a:xfrm>
            <a:off x="0" y="848705"/>
            <a:ext cx="9144000" cy="0"/>
          </a:xfrm>
          <a:prstGeom prst="line">
            <a:avLst/>
          </a:prstGeom>
          <a:ln w="57150">
            <a:solidFill>
              <a:srgbClr val="63003C"/>
            </a:solidFill>
          </a:ln>
        </p:spPr>
        <p:style>
          <a:lnRef idx="1">
            <a:schemeClr val="accent2"/>
          </a:lnRef>
          <a:fillRef idx="0">
            <a:schemeClr val="accent2"/>
          </a:fillRef>
          <a:effectRef idx="0">
            <a:schemeClr val="accent2"/>
          </a:effectRef>
          <a:fontRef idx="minor">
            <a:schemeClr val="tx1"/>
          </a:fontRef>
        </p:style>
      </p:cxnSp>
      <p:pic>
        <p:nvPicPr>
          <p:cNvPr id="23" name="Image 22"/>
          <p:cNvPicPr>
            <a:picLocks noChangeAspect="1"/>
          </p:cNvPicPr>
          <p:nvPr/>
        </p:nvPicPr>
        <p:blipFill>
          <a:blip r:embed="rId2">
            <a:duotone>
              <a:schemeClr val="accent6">
                <a:shade val="45000"/>
                <a:satMod val="135000"/>
              </a:schemeClr>
              <a:prstClr val="white"/>
            </a:duotone>
          </a:blip>
          <a:stretch/>
        </p:blipFill>
        <p:spPr bwMode="auto">
          <a:xfrm>
            <a:off x="8460432" y="65799"/>
            <a:ext cx="683568" cy="770913"/>
          </a:xfrm>
          <a:prstGeom prst="rect">
            <a:avLst/>
          </a:prstGeom>
          <a:ln>
            <a:noFill/>
          </a:ln>
        </p:spPr>
      </p:pic>
      <p:sp>
        <p:nvSpPr>
          <p:cNvPr id="26" name="Google Shape;362;p51"/>
          <p:cNvSpPr txBox="1">
            <a:spLocks noGrp="1"/>
          </p:cNvSpPr>
          <p:nvPr>
            <p:ph type="title"/>
          </p:nvPr>
        </p:nvSpPr>
        <p:spPr bwMode="auto">
          <a:xfrm>
            <a:off x="224899" y="147479"/>
            <a:ext cx="8520600" cy="572700"/>
          </a:xfrm>
          <a:prstGeom prst="rect">
            <a:avLst/>
          </a:prstGeom>
        </p:spPr>
        <p:txBody>
          <a:bodyPr spcFirstLastPara="1" wrap="square" lIns="91425" tIns="91425" rIns="91425" bIns="91425" anchor="t" anchorCtr="0">
            <a:normAutofit/>
          </a:bodyPr>
          <a:lstStyle/>
          <a:p>
            <a:pPr marL="0" lvl="0" indent="0" algn="l">
              <a:spcBef>
                <a:spcPts val="0"/>
              </a:spcBef>
              <a:spcAft>
                <a:spcPts val="0"/>
              </a:spcAft>
              <a:buNone/>
              <a:defRPr/>
            </a:pPr>
            <a:r>
              <a:rPr lang="fr" sz="2500"/>
              <a:t>Réduire les impacts environnementaux</a:t>
            </a:r>
            <a:endParaRPr sz="2500"/>
          </a:p>
        </p:txBody>
      </p:sp>
      <p:sp>
        <p:nvSpPr>
          <p:cNvPr id="29" name="ZoneTexte 28"/>
          <p:cNvSpPr txBox="1"/>
          <p:nvPr/>
        </p:nvSpPr>
        <p:spPr bwMode="auto">
          <a:xfrm>
            <a:off x="105610" y="836712"/>
            <a:ext cx="2594182" cy="646331"/>
          </a:xfrm>
          <a:prstGeom prst="rect">
            <a:avLst/>
          </a:prstGeom>
          <a:noFill/>
        </p:spPr>
        <p:txBody>
          <a:bodyPr wrap="square" rtlCol="0">
            <a:spAutoFit/>
          </a:bodyPr>
          <a:lstStyle/>
          <a:p>
            <a:pPr>
              <a:defRPr/>
            </a:pPr>
            <a:r>
              <a:rPr lang="fr-FR" sz="1200"/>
              <a:t>Bilan de GES moyen sur 6 établissements d’enseignement supérieur (Rhone-Alpes)</a:t>
            </a:r>
            <a:endParaRPr/>
          </a:p>
        </p:txBody>
      </p:sp>
      <p:pic>
        <p:nvPicPr>
          <p:cNvPr id="24" name="Image 23"/>
          <p:cNvPicPr>
            <a:picLocks noChangeAspect="1"/>
          </p:cNvPicPr>
          <p:nvPr/>
        </p:nvPicPr>
        <p:blipFill>
          <a:blip r:embed="rId3"/>
          <a:srcRect l="55599" t="13683" r="8579" b="35382"/>
          <a:stretch/>
        </p:blipFill>
        <p:spPr bwMode="auto">
          <a:xfrm>
            <a:off x="4931689" y="1557256"/>
            <a:ext cx="3888783" cy="3455920"/>
          </a:xfrm>
          <a:prstGeom prst="rect">
            <a:avLst/>
          </a:prstGeom>
        </p:spPr>
      </p:pic>
      <p:sp>
        <p:nvSpPr>
          <p:cNvPr id="25" name="Arc plein 24"/>
          <p:cNvSpPr/>
          <p:nvPr/>
        </p:nvSpPr>
        <p:spPr bwMode="auto">
          <a:xfrm rot="2477482">
            <a:off x="5391944" y="2237971"/>
            <a:ext cx="2295799" cy="2259970"/>
          </a:xfrm>
          <a:prstGeom prst="blockArc">
            <a:avLst>
              <a:gd name="adj1" fmla="val 79845"/>
              <a:gd name="adj2" fmla="val 13155238"/>
              <a:gd name="adj3" fmla="val 16985"/>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1"/>
              </a:solidFill>
            </a:endParaRPr>
          </a:p>
        </p:txBody>
      </p:sp>
      <p:sp>
        <p:nvSpPr>
          <p:cNvPr id="30" name="Arc plein 29"/>
          <p:cNvSpPr/>
          <p:nvPr/>
        </p:nvSpPr>
        <p:spPr bwMode="auto">
          <a:xfrm rot="15400448">
            <a:off x="5483562" y="2221941"/>
            <a:ext cx="2167006" cy="2209500"/>
          </a:xfrm>
          <a:prstGeom prst="blockArc">
            <a:avLst>
              <a:gd name="adj1" fmla="val 79845"/>
              <a:gd name="adj2" fmla="val 1703689"/>
              <a:gd name="adj3" fmla="val 16112"/>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1"/>
              </a:solidFill>
            </a:endParaRPr>
          </a:p>
        </p:txBody>
      </p:sp>
      <p:sp>
        <p:nvSpPr>
          <p:cNvPr id="31" name="Arc plein 30"/>
          <p:cNvSpPr/>
          <p:nvPr/>
        </p:nvSpPr>
        <p:spPr bwMode="auto">
          <a:xfrm rot="17102233">
            <a:off x="5461087" y="2215361"/>
            <a:ext cx="2167006" cy="2209500"/>
          </a:xfrm>
          <a:prstGeom prst="blockArc">
            <a:avLst>
              <a:gd name="adj1" fmla="val 79845"/>
              <a:gd name="adj2" fmla="val 1492550"/>
              <a:gd name="adj3" fmla="val 15590"/>
            </a:avLst>
          </a:prstGeom>
          <a:pattFill prst="wdDnDiag">
            <a:fgClr>
              <a:schemeClr val="tx1">
                <a:lumMod val="50000"/>
                <a:lumOff val="5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1"/>
              </a:solidFill>
            </a:endParaRPr>
          </a:p>
        </p:txBody>
      </p:sp>
      <p:sp>
        <p:nvSpPr>
          <p:cNvPr id="32" name="Arc plein 31"/>
          <p:cNvSpPr/>
          <p:nvPr/>
        </p:nvSpPr>
        <p:spPr bwMode="auto">
          <a:xfrm rot="18411662">
            <a:off x="5526073" y="2234793"/>
            <a:ext cx="2167006" cy="2209500"/>
          </a:xfrm>
          <a:prstGeom prst="blockArc">
            <a:avLst>
              <a:gd name="adj1" fmla="val 79845"/>
              <a:gd name="adj2" fmla="val 3061499"/>
              <a:gd name="adj3" fmla="val 19154"/>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1"/>
              </a:solidFill>
            </a:endParaRPr>
          </a:p>
        </p:txBody>
      </p:sp>
      <p:sp>
        <p:nvSpPr>
          <p:cNvPr id="33" name="Arc plein 32"/>
          <p:cNvSpPr/>
          <p:nvPr/>
        </p:nvSpPr>
        <p:spPr bwMode="auto">
          <a:xfrm rot="21429874">
            <a:off x="5555722" y="2251899"/>
            <a:ext cx="2167006" cy="2209500"/>
          </a:xfrm>
          <a:prstGeom prst="blockArc">
            <a:avLst>
              <a:gd name="adj1" fmla="val 79845"/>
              <a:gd name="adj2" fmla="val 2378817"/>
              <a:gd name="adj3" fmla="val 19271"/>
            </a:avLst>
          </a:prstGeom>
          <a:pattFill prst="ltDnDiag">
            <a:fgClr>
              <a:schemeClr val="accent4">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1"/>
              </a:solidFill>
            </a:endParaRPr>
          </a:p>
        </p:txBody>
      </p:sp>
      <p:sp>
        <p:nvSpPr>
          <p:cNvPr id="34" name="ZoneTexte 33"/>
          <p:cNvSpPr txBox="1"/>
          <p:nvPr/>
        </p:nvSpPr>
        <p:spPr bwMode="auto">
          <a:xfrm>
            <a:off x="5278692" y="850865"/>
            <a:ext cx="3759698" cy="276999"/>
          </a:xfrm>
          <a:prstGeom prst="rect">
            <a:avLst/>
          </a:prstGeom>
          <a:noFill/>
        </p:spPr>
        <p:txBody>
          <a:bodyPr wrap="square" rtlCol="0">
            <a:spAutoFit/>
          </a:bodyPr>
          <a:lstStyle/>
          <a:p>
            <a:pPr>
              <a:defRPr/>
            </a:pPr>
            <a:r>
              <a:rPr lang="fr-FR" sz="1200"/>
              <a:t>Bilan de GES Sorbonne U (Réalisé par ecoact)</a:t>
            </a:r>
            <a:endParaRPr/>
          </a:p>
        </p:txBody>
      </p:sp>
      <p:pic>
        <p:nvPicPr>
          <p:cNvPr id="6" name="Image 5"/>
          <p:cNvPicPr>
            <a:picLocks noChangeAspect="1"/>
          </p:cNvPicPr>
          <p:nvPr/>
        </p:nvPicPr>
        <p:blipFill>
          <a:blip r:embed="rId4"/>
          <a:stretch/>
        </p:blipFill>
        <p:spPr bwMode="auto">
          <a:xfrm>
            <a:off x="261451" y="1397922"/>
            <a:ext cx="4476198" cy="3126687"/>
          </a:xfrm>
          <a:prstGeom prst="rect">
            <a:avLst/>
          </a:prstGeom>
        </p:spPr>
      </p:pic>
      <p:sp>
        <p:nvSpPr>
          <p:cNvPr id="35" name="ZoneTexte 34"/>
          <p:cNvSpPr txBox="1"/>
          <p:nvPr/>
        </p:nvSpPr>
        <p:spPr bwMode="auto">
          <a:xfrm>
            <a:off x="5799030" y="5003884"/>
            <a:ext cx="2217274" cy="369332"/>
          </a:xfrm>
          <a:prstGeom prst="rect">
            <a:avLst/>
          </a:prstGeom>
          <a:noFill/>
        </p:spPr>
        <p:txBody>
          <a:bodyPr wrap="none" rtlCol="0">
            <a:spAutoFit/>
          </a:bodyPr>
          <a:lstStyle/>
          <a:p>
            <a:pPr>
              <a:defRPr/>
            </a:pPr>
            <a:r>
              <a:rPr lang="fr-FR"/>
              <a:t>Hors alimentation?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9" name="Image 18"/>
          <p:cNvPicPr>
            <a:picLocks noChangeAspect="1"/>
          </p:cNvPicPr>
          <p:nvPr/>
        </p:nvPicPr>
        <p:blipFill>
          <a:blip r:embed="rId2"/>
          <a:srcRect l="29899" t="19961" r="24486" b="40931"/>
          <a:stretch/>
        </p:blipFill>
        <p:spPr bwMode="auto">
          <a:xfrm>
            <a:off x="364323" y="1939155"/>
            <a:ext cx="8138160" cy="3924695"/>
          </a:xfrm>
          <a:prstGeom prst="rect">
            <a:avLst/>
          </a:prstGeom>
        </p:spPr>
      </p:pic>
      <p:sp>
        <p:nvSpPr>
          <p:cNvPr id="3" name="ZoneTexte 2"/>
          <p:cNvSpPr txBox="1"/>
          <p:nvPr/>
        </p:nvSpPr>
        <p:spPr bwMode="auto">
          <a:xfrm>
            <a:off x="179512" y="117912"/>
            <a:ext cx="6774611" cy="1154162"/>
          </a:xfrm>
          <a:prstGeom prst="rect">
            <a:avLst/>
          </a:prstGeom>
          <a:noFill/>
        </p:spPr>
        <p:txBody>
          <a:bodyPr wrap="none" rtlCol="0">
            <a:spAutoFit/>
          </a:bodyPr>
          <a:lstStyle/>
          <a:p>
            <a:pPr>
              <a:defRPr/>
            </a:pPr>
            <a:r>
              <a:rPr lang="fr-FR" sz="2700" b="1"/>
              <a:t>Interroger nos pratiques de recherche</a:t>
            </a:r>
            <a:br>
              <a:rPr lang="fr-FR" sz="2700" b="1"/>
            </a:br>
            <a:r>
              <a:rPr lang="fr-FR" sz="2400" b="1"/>
              <a:t>Emissions de laboratoires de recherche </a:t>
            </a:r>
            <a:br>
              <a:rPr lang="fr-FR" sz="2700" b="1"/>
            </a:br>
            <a:r>
              <a:rPr lang="fr-FR" b="1"/>
              <a:t>(données GDR labos 1.5)</a:t>
            </a:r>
            <a:endParaRPr lang="fr-FR" sz="2700" b="1"/>
          </a:p>
        </p:txBody>
      </p:sp>
      <p:sp>
        <p:nvSpPr>
          <p:cNvPr id="18" name="ZoneTexte 17"/>
          <p:cNvSpPr txBox="1"/>
          <p:nvPr/>
        </p:nvSpPr>
        <p:spPr bwMode="auto">
          <a:xfrm>
            <a:off x="6589299" y="1425185"/>
            <a:ext cx="4575572" cy="300082"/>
          </a:xfrm>
          <a:prstGeom prst="rect">
            <a:avLst/>
          </a:prstGeom>
          <a:noFill/>
        </p:spPr>
        <p:txBody>
          <a:bodyPr wrap="square">
            <a:spAutoFit/>
          </a:bodyPr>
          <a:lstStyle/>
          <a:p>
            <a:pPr>
              <a:defRPr/>
            </a:pPr>
            <a:r>
              <a:rPr lang="fr-FR" sz="1350"/>
              <a:t>https://labos1point5.org</a:t>
            </a:r>
            <a:endParaRPr/>
          </a:p>
        </p:txBody>
      </p:sp>
      <p:pic>
        <p:nvPicPr>
          <p:cNvPr id="20" name="Image 19"/>
          <p:cNvPicPr>
            <a:picLocks noChangeAspect="1"/>
          </p:cNvPicPr>
          <p:nvPr/>
        </p:nvPicPr>
        <p:blipFill>
          <a:blip r:embed="rId3"/>
          <a:srcRect l="2451" t="13823" r="77647" b="72523"/>
          <a:stretch/>
        </p:blipFill>
        <p:spPr bwMode="auto">
          <a:xfrm>
            <a:off x="7164288" y="900398"/>
            <a:ext cx="1160158" cy="49746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7" name="Image 16"/>
          <p:cNvPicPr>
            <a:picLocks noChangeAspect="1"/>
          </p:cNvPicPr>
          <p:nvPr/>
        </p:nvPicPr>
        <p:blipFill>
          <a:blip r:embed="rId2"/>
          <a:srcRect l="29129" t="20310" r="33866" b="45449"/>
          <a:stretch/>
        </p:blipFill>
        <p:spPr bwMode="auto">
          <a:xfrm>
            <a:off x="585216" y="1869781"/>
            <a:ext cx="7278624" cy="3747728"/>
          </a:xfrm>
          <a:prstGeom prst="rect">
            <a:avLst/>
          </a:prstGeom>
        </p:spPr>
      </p:pic>
      <p:sp>
        <p:nvSpPr>
          <p:cNvPr id="6" name="ZoneTexte 5"/>
          <p:cNvSpPr txBox="1"/>
          <p:nvPr/>
        </p:nvSpPr>
        <p:spPr bwMode="auto">
          <a:xfrm>
            <a:off x="4976928" y="2085611"/>
            <a:ext cx="3180679" cy="369332"/>
          </a:xfrm>
          <a:prstGeom prst="rect">
            <a:avLst/>
          </a:prstGeom>
          <a:noFill/>
        </p:spPr>
        <p:txBody>
          <a:bodyPr wrap="none" rtlCol="0">
            <a:spAutoFit/>
          </a:bodyPr>
          <a:lstStyle/>
          <a:p>
            <a:pPr>
              <a:defRPr/>
            </a:pPr>
            <a:r>
              <a:rPr lang="fr-FR" b="1">
                <a:solidFill>
                  <a:srgbClr val="FF0000"/>
                </a:solidFill>
              </a:rPr>
              <a:t>Hors achats et numérique</a:t>
            </a:r>
            <a:endParaRPr/>
          </a:p>
        </p:txBody>
      </p:sp>
      <p:sp>
        <p:nvSpPr>
          <p:cNvPr id="7" name="Rectangle 6"/>
          <p:cNvSpPr/>
          <p:nvPr/>
        </p:nvSpPr>
        <p:spPr bwMode="auto">
          <a:xfrm>
            <a:off x="4789170" y="2343150"/>
            <a:ext cx="3920490" cy="3285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350"/>
          </a:p>
        </p:txBody>
      </p:sp>
      <p:sp>
        <p:nvSpPr>
          <p:cNvPr id="8" name="ZoneTexte 7"/>
          <p:cNvSpPr txBox="1"/>
          <p:nvPr/>
        </p:nvSpPr>
        <p:spPr bwMode="auto">
          <a:xfrm>
            <a:off x="5333515" y="4941168"/>
            <a:ext cx="3799438" cy="300082"/>
          </a:xfrm>
          <a:prstGeom prst="rect">
            <a:avLst/>
          </a:prstGeom>
          <a:noFill/>
        </p:spPr>
        <p:txBody>
          <a:bodyPr wrap="none" rtlCol="0">
            <a:spAutoFit/>
          </a:bodyPr>
          <a:lstStyle/>
          <a:p>
            <a:pPr>
              <a:defRPr/>
            </a:pPr>
            <a:r>
              <a:rPr lang="fr-FR" sz="1350"/>
              <a:t>* NB Travel=33% si prise en compte contrails</a:t>
            </a:r>
            <a:endParaRPr/>
          </a:p>
        </p:txBody>
      </p:sp>
      <p:sp>
        <p:nvSpPr>
          <p:cNvPr id="10" name="ZoneTexte 9"/>
          <p:cNvSpPr txBox="1"/>
          <p:nvPr/>
        </p:nvSpPr>
        <p:spPr bwMode="auto">
          <a:xfrm>
            <a:off x="3949174" y="3290500"/>
            <a:ext cx="280846" cy="300082"/>
          </a:xfrm>
          <a:prstGeom prst="rect">
            <a:avLst/>
          </a:prstGeom>
          <a:noFill/>
        </p:spPr>
        <p:txBody>
          <a:bodyPr wrap="none" rtlCol="0">
            <a:spAutoFit/>
          </a:bodyPr>
          <a:lstStyle/>
          <a:p>
            <a:pPr>
              <a:defRPr/>
            </a:pPr>
            <a:r>
              <a:rPr lang="fr-FR" sz="1350">
                <a:solidFill>
                  <a:schemeClr val="bg1"/>
                </a:solidFill>
              </a:rPr>
              <a:t>*</a:t>
            </a:r>
            <a:endParaRPr/>
          </a:p>
        </p:txBody>
      </p:sp>
      <p:sp>
        <p:nvSpPr>
          <p:cNvPr id="2" name="ZoneTexte 1"/>
          <p:cNvSpPr txBox="1"/>
          <p:nvPr/>
        </p:nvSpPr>
        <p:spPr bwMode="auto">
          <a:xfrm>
            <a:off x="355508" y="260648"/>
            <a:ext cx="7217039" cy="815608"/>
          </a:xfrm>
          <a:prstGeom prst="rect">
            <a:avLst/>
          </a:prstGeom>
          <a:noFill/>
        </p:spPr>
        <p:txBody>
          <a:bodyPr wrap="none" rtlCol="0">
            <a:spAutoFit/>
          </a:bodyPr>
          <a:lstStyle/>
          <a:p>
            <a:pPr algn="ctr">
              <a:defRPr/>
            </a:pPr>
            <a:r>
              <a:rPr lang="fr-FR" sz="2700" b="1"/>
              <a:t>Emissions des laboratoires de recherche </a:t>
            </a:r>
            <a:br>
              <a:rPr lang="fr-FR" sz="2700" b="1"/>
            </a:br>
            <a:r>
              <a:rPr lang="fr-FR" sz="2000" b="1"/>
              <a:t>(données GDR labos 1.5)</a:t>
            </a:r>
            <a:endParaRPr lang="fr-FR" sz="2700" b="1"/>
          </a:p>
        </p:txBody>
      </p:sp>
      <p:sp>
        <p:nvSpPr>
          <p:cNvPr id="4" name="ZoneTexte 3"/>
          <p:cNvSpPr txBox="1"/>
          <p:nvPr/>
        </p:nvSpPr>
        <p:spPr bwMode="auto">
          <a:xfrm>
            <a:off x="6589299" y="1425185"/>
            <a:ext cx="4575572" cy="300082"/>
          </a:xfrm>
          <a:prstGeom prst="rect">
            <a:avLst/>
          </a:prstGeom>
          <a:noFill/>
        </p:spPr>
        <p:txBody>
          <a:bodyPr wrap="square">
            <a:spAutoFit/>
          </a:bodyPr>
          <a:lstStyle/>
          <a:p>
            <a:pPr>
              <a:defRPr/>
            </a:pPr>
            <a:r>
              <a:rPr lang="fr-FR" sz="1350"/>
              <a:t>https://labos1point5.org</a:t>
            </a:r>
            <a:endParaRPr/>
          </a:p>
        </p:txBody>
      </p:sp>
      <p:pic>
        <p:nvPicPr>
          <p:cNvPr id="5" name="Image 4"/>
          <p:cNvPicPr>
            <a:picLocks noChangeAspect="1"/>
          </p:cNvPicPr>
          <p:nvPr/>
        </p:nvPicPr>
        <p:blipFill>
          <a:blip r:embed="rId3"/>
          <a:srcRect l="2451" t="13823" r="77647" b="72523"/>
          <a:stretch/>
        </p:blipFill>
        <p:spPr bwMode="auto">
          <a:xfrm>
            <a:off x="7164288" y="900398"/>
            <a:ext cx="1160158" cy="497467"/>
          </a:xfrm>
          <a:prstGeom prst="rect">
            <a:avLst/>
          </a:prstGeom>
        </p:spPr>
      </p:pic>
      <p:sp>
        <p:nvSpPr>
          <p:cNvPr id="3" name="ZoneTexte 2"/>
          <p:cNvSpPr txBox="1"/>
          <p:nvPr/>
        </p:nvSpPr>
        <p:spPr bwMode="auto">
          <a:xfrm>
            <a:off x="203666" y="5801844"/>
            <a:ext cx="822661" cy="338554"/>
          </a:xfrm>
          <a:prstGeom prst="rect">
            <a:avLst/>
          </a:prstGeom>
          <a:noFill/>
        </p:spPr>
        <p:txBody>
          <a:bodyPr wrap="none" rtlCol="0">
            <a:spAutoFit/>
          </a:bodyPr>
          <a:lstStyle/>
          <a:p>
            <a:pPr>
              <a:defRPr/>
            </a:pPr>
            <a:r>
              <a:rPr lang="fr-FR" sz="1600" strike="sngStrike">
                <a:solidFill>
                  <a:srgbClr val="C00000"/>
                </a:solidFill>
              </a:rPr>
              <a:t>Achats</a:t>
            </a:r>
            <a:endParaRPr/>
          </a:p>
        </p:txBody>
      </p:sp>
      <p:sp>
        <p:nvSpPr>
          <p:cNvPr id="9" name="ZoneTexte 8"/>
          <p:cNvSpPr txBox="1"/>
          <p:nvPr/>
        </p:nvSpPr>
        <p:spPr bwMode="auto">
          <a:xfrm>
            <a:off x="205683" y="5428090"/>
            <a:ext cx="1555234" cy="338554"/>
          </a:xfrm>
          <a:prstGeom prst="rect">
            <a:avLst/>
          </a:prstGeom>
          <a:noFill/>
          <a:ln>
            <a:solidFill>
              <a:srgbClr val="63003C"/>
            </a:solidFill>
          </a:ln>
        </p:spPr>
        <p:txBody>
          <a:bodyPr wrap="none" rtlCol="0">
            <a:spAutoFit/>
          </a:bodyPr>
          <a:lstStyle/>
          <a:p>
            <a:pPr>
              <a:defRPr/>
            </a:pPr>
            <a:r>
              <a:rPr lang="fr-FR" sz="1600">
                <a:solidFill>
                  <a:schemeClr val="tx1">
                    <a:lumMod val="50000"/>
                    <a:lumOff val="50000"/>
                  </a:schemeClr>
                </a:solidFill>
              </a:rPr>
              <a:t>Déplacements</a:t>
            </a:r>
            <a:endParaRPr/>
          </a:p>
        </p:txBody>
      </p:sp>
      <p:sp>
        <p:nvSpPr>
          <p:cNvPr id="11" name="ZoneTexte 10"/>
          <p:cNvSpPr txBox="1"/>
          <p:nvPr/>
        </p:nvSpPr>
        <p:spPr bwMode="auto">
          <a:xfrm>
            <a:off x="215777" y="4581128"/>
            <a:ext cx="1547911" cy="830997"/>
          </a:xfrm>
          <a:prstGeom prst="rect">
            <a:avLst/>
          </a:prstGeom>
          <a:noFill/>
          <a:ln>
            <a:solidFill>
              <a:srgbClr val="63003C"/>
            </a:solidFill>
          </a:ln>
        </p:spPr>
        <p:txBody>
          <a:bodyPr wrap="square" rtlCol="0">
            <a:spAutoFit/>
          </a:bodyPr>
          <a:lstStyle/>
          <a:p>
            <a:pPr>
              <a:defRPr/>
            </a:pPr>
            <a:r>
              <a:rPr lang="fr-FR" sz="1600">
                <a:solidFill>
                  <a:schemeClr val="accent4"/>
                </a:solidFill>
              </a:rPr>
              <a:t>Energie pour bâtiments et machines</a:t>
            </a:r>
            <a:endParaRPr/>
          </a:p>
        </p:txBody>
      </p:sp>
      <p:sp>
        <p:nvSpPr>
          <p:cNvPr id="12" name="ZoneTexte 11"/>
          <p:cNvSpPr txBox="1"/>
          <p:nvPr/>
        </p:nvSpPr>
        <p:spPr bwMode="auto">
          <a:xfrm>
            <a:off x="200635" y="6184469"/>
            <a:ext cx="1409360" cy="338554"/>
          </a:xfrm>
          <a:prstGeom prst="rect">
            <a:avLst/>
          </a:prstGeom>
          <a:noFill/>
        </p:spPr>
        <p:txBody>
          <a:bodyPr wrap="none" rtlCol="0">
            <a:spAutoFit/>
          </a:bodyPr>
          <a:lstStyle/>
          <a:p>
            <a:pPr>
              <a:defRPr/>
            </a:pPr>
            <a:r>
              <a:rPr lang="fr-FR" sz="1600" strike="sngStrike">
                <a:solidFill>
                  <a:schemeClr val="accent2">
                    <a:lumMod val="60000"/>
                    <a:lumOff val="40000"/>
                  </a:schemeClr>
                </a:solidFill>
              </a:rPr>
              <a:t>Alimentation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Image 8"/>
          <p:cNvPicPr>
            <a:picLocks noChangeAspect="1"/>
          </p:cNvPicPr>
          <p:nvPr/>
        </p:nvPicPr>
        <p:blipFill>
          <a:blip r:embed="rId2"/>
          <a:srcRect l="29199" t="18669" r="23194" b="42803"/>
          <a:stretch/>
        </p:blipFill>
        <p:spPr bwMode="auto">
          <a:xfrm>
            <a:off x="155488" y="1858349"/>
            <a:ext cx="8195921" cy="3730890"/>
          </a:xfrm>
          <a:prstGeom prst="rect">
            <a:avLst/>
          </a:prstGeom>
        </p:spPr>
      </p:pic>
      <p:sp>
        <p:nvSpPr>
          <p:cNvPr id="2" name="Rectangle 1"/>
          <p:cNvSpPr/>
          <p:nvPr/>
        </p:nvSpPr>
        <p:spPr bwMode="auto">
          <a:xfrm>
            <a:off x="5868144" y="4581128"/>
            <a:ext cx="2761488" cy="1262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350"/>
          </a:p>
        </p:txBody>
      </p:sp>
      <p:sp>
        <p:nvSpPr>
          <p:cNvPr id="4" name="ZoneTexte 3"/>
          <p:cNvSpPr txBox="1"/>
          <p:nvPr/>
        </p:nvSpPr>
        <p:spPr bwMode="auto">
          <a:xfrm>
            <a:off x="155489" y="94614"/>
            <a:ext cx="7228261" cy="1231106"/>
          </a:xfrm>
          <a:prstGeom prst="rect">
            <a:avLst/>
          </a:prstGeom>
          <a:noFill/>
        </p:spPr>
        <p:txBody>
          <a:bodyPr wrap="none" rtlCol="0">
            <a:spAutoFit/>
          </a:bodyPr>
          <a:lstStyle/>
          <a:p>
            <a:pPr algn="ctr">
              <a:defRPr/>
            </a:pPr>
            <a:r>
              <a:rPr lang="fr-FR" sz="2700" b="1"/>
              <a:t>Emissions des laboratoires de recherche,</a:t>
            </a:r>
            <a:br>
              <a:rPr lang="fr-FR" sz="2700" b="1"/>
            </a:br>
            <a:r>
              <a:rPr lang="fr-FR" sz="2700" b="1"/>
              <a:t>de fortes disparités entre laboratoires </a:t>
            </a:r>
            <a:br>
              <a:rPr lang="fr-FR" sz="2700" b="1"/>
            </a:br>
            <a:r>
              <a:rPr lang="fr-FR" sz="2000" b="1"/>
              <a:t>(données GDR labos 1.5)</a:t>
            </a:r>
            <a:endParaRPr lang="fr-FR" sz="2700" b="1"/>
          </a:p>
        </p:txBody>
      </p:sp>
      <p:sp>
        <p:nvSpPr>
          <p:cNvPr id="5" name="ZoneTexte 4"/>
          <p:cNvSpPr txBox="1"/>
          <p:nvPr/>
        </p:nvSpPr>
        <p:spPr bwMode="auto">
          <a:xfrm>
            <a:off x="6589299" y="1425185"/>
            <a:ext cx="4575572" cy="300082"/>
          </a:xfrm>
          <a:prstGeom prst="rect">
            <a:avLst/>
          </a:prstGeom>
          <a:noFill/>
        </p:spPr>
        <p:txBody>
          <a:bodyPr wrap="square">
            <a:spAutoFit/>
          </a:bodyPr>
          <a:lstStyle/>
          <a:p>
            <a:pPr>
              <a:defRPr/>
            </a:pPr>
            <a:r>
              <a:rPr lang="fr-FR" sz="1350"/>
              <a:t>https://labos1point5.org</a:t>
            </a:r>
            <a:endParaRPr/>
          </a:p>
        </p:txBody>
      </p:sp>
      <p:pic>
        <p:nvPicPr>
          <p:cNvPr id="6" name="Image 5"/>
          <p:cNvPicPr>
            <a:picLocks noChangeAspect="1"/>
          </p:cNvPicPr>
          <p:nvPr/>
        </p:nvPicPr>
        <p:blipFill>
          <a:blip r:embed="rId3"/>
          <a:srcRect l="2451" t="13823" r="77647" b="72523"/>
          <a:stretch/>
        </p:blipFill>
        <p:spPr bwMode="auto">
          <a:xfrm>
            <a:off x="7164288" y="900398"/>
            <a:ext cx="1160158" cy="49746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Bilan GES CNRS (labos 1.5)</a:t>
            </a:r>
            <a:endParaRPr/>
          </a:p>
        </p:txBody>
      </p:sp>
      <p:pic>
        <p:nvPicPr>
          <p:cNvPr id="7" name="Image 6"/>
          <p:cNvPicPr>
            <a:picLocks noChangeAspect="1"/>
          </p:cNvPicPr>
          <p:nvPr/>
        </p:nvPicPr>
        <p:blipFill>
          <a:blip r:embed="rId2"/>
          <a:srcRect l="25471" t="24730" r="5971" b="14494"/>
          <a:stretch/>
        </p:blipFill>
        <p:spPr bwMode="auto">
          <a:xfrm>
            <a:off x="939987" y="1196752"/>
            <a:ext cx="7304421" cy="4047043"/>
          </a:xfrm>
          <a:prstGeom prst="rect">
            <a:avLst/>
          </a:prstGeom>
        </p:spPr>
      </p:pic>
      <p:sp>
        <p:nvSpPr>
          <p:cNvPr id="9" name="ZoneTexte 8"/>
          <p:cNvSpPr txBox="1"/>
          <p:nvPr/>
        </p:nvSpPr>
        <p:spPr bwMode="auto">
          <a:xfrm>
            <a:off x="193382" y="5733256"/>
            <a:ext cx="8915121" cy="338554"/>
          </a:xfrm>
          <a:prstGeom prst="rect">
            <a:avLst/>
          </a:prstGeom>
          <a:noFill/>
        </p:spPr>
        <p:txBody>
          <a:bodyPr wrap="square">
            <a:spAutoFit/>
          </a:bodyPr>
          <a:lstStyle/>
          <a:p>
            <a:pPr>
              <a:defRPr/>
            </a:pPr>
            <a:r>
              <a:rPr lang="fr-FR" sz="1600" b="0" i="0" u="none" strike="noStrike">
                <a:solidFill>
                  <a:srgbClr val="151723"/>
                </a:solidFill>
                <a:latin typeface="Libre Franklin"/>
              </a:rPr>
              <a:t>Tout compris, en moyenne, les émissions des activités du CNRS ≈ 14 t éq C /an par agent</a:t>
            </a:r>
            <a:endParaRPr lang="fr-FR" sz="1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Google Shape;350;p49"/>
          <p:cNvSpPr txBox="1">
            <a:spLocks noGrp="1"/>
          </p:cNvSpPr>
          <p:nvPr>
            <p:ph type="title"/>
          </p:nvPr>
        </p:nvSpPr>
        <p:spPr bwMode="auto">
          <a:xfrm>
            <a:off x="147150" y="172607"/>
            <a:ext cx="8673322" cy="572700"/>
          </a:xfrm>
          <a:prstGeom prst="rect">
            <a:avLst/>
          </a:prstGeom>
        </p:spPr>
        <p:txBody>
          <a:bodyPr spcFirstLastPara="1" vert="horz" wrap="square" lIns="91425" tIns="91425" rIns="91425" bIns="91425" rtlCol="0" anchor="t" anchorCtr="0">
            <a:noAutofit/>
          </a:bodyPr>
          <a:lstStyle/>
          <a:p>
            <a:pPr>
              <a:defRPr/>
            </a:pPr>
            <a:r>
              <a:rPr lang="fr" sz="2400" b="1"/>
              <a:t>Recherche</a:t>
            </a:r>
            <a:endParaRPr sz="2400"/>
          </a:p>
        </p:txBody>
      </p:sp>
      <p:sp>
        <p:nvSpPr>
          <p:cNvPr id="5" name="ZoneTexte 4"/>
          <p:cNvSpPr txBox="1"/>
          <p:nvPr/>
        </p:nvSpPr>
        <p:spPr bwMode="auto">
          <a:xfrm>
            <a:off x="179512" y="908720"/>
            <a:ext cx="8441994" cy="830997"/>
          </a:xfrm>
          <a:prstGeom prst="rect">
            <a:avLst/>
          </a:prstGeom>
          <a:noFill/>
        </p:spPr>
        <p:txBody>
          <a:bodyPr wrap="square" rtlCol="0">
            <a:spAutoFit/>
          </a:bodyPr>
          <a:lstStyle/>
          <a:p>
            <a:pPr>
              <a:defRPr/>
            </a:pPr>
            <a:r>
              <a:rPr lang="fr-FR" sz="1600" b="1"/>
              <a:t>Changements environnementaux et risques associés </a:t>
            </a:r>
            <a:r>
              <a:rPr lang="fr-FR" sz="1600"/>
              <a:t>(climat (GIEC), biodiversité, pollution eaux, sols, air, onehealth, du point de vue des sciences physiques mais également humaines, sociologie de l’adaptation, droit de l’environnement)</a:t>
            </a:r>
            <a:endParaRPr/>
          </a:p>
        </p:txBody>
      </p:sp>
      <p:sp>
        <p:nvSpPr>
          <p:cNvPr id="6" name="ZoneTexte 5"/>
          <p:cNvSpPr txBox="1"/>
          <p:nvPr/>
        </p:nvSpPr>
        <p:spPr bwMode="auto">
          <a:xfrm>
            <a:off x="218581" y="1718842"/>
            <a:ext cx="8621137" cy="1077218"/>
          </a:xfrm>
          <a:prstGeom prst="rect">
            <a:avLst/>
          </a:prstGeom>
          <a:noFill/>
        </p:spPr>
        <p:txBody>
          <a:bodyPr wrap="square" rtlCol="0">
            <a:spAutoFit/>
          </a:bodyPr>
          <a:lstStyle/>
          <a:p>
            <a:pPr>
              <a:defRPr/>
            </a:pPr>
            <a:r>
              <a:rPr lang="fr-FR" sz="1600" b="1"/>
              <a:t>Equité / Limites et partage des ressources</a:t>
            </a:r>
            <a:endParaRPr/>
          </a:p>
          <a:p>
            <a:pPr>
              <a:defRPr/>
            </a:pPr>
            <a:r>
              <a:rPr lang="fr-FR" sz="1600"/>
              <a:t>Santé publique</a:t>
            </a:r>
            <a:endParaRPr/>
          </a:p>
          <a:p>
            <a:pPr>
              <a:defRPr/>
            </a:pPr>
            <a:r>
              <a:rPr lang="fr-FR" sz="1600"/>
              <a:t>Sciences de l’éducation </a:t>
            </a:r>
            <a:br>
              <a:rPr lang="fr-FR" sz="1600"/>
            </a:br>
            <a:endParaRPr lang="fr-FR" sz="1600"/>
          </a:p>
        </p:txBody>
      </p:sp>
      <p:sp>
        <p:nvSpPr>
          <p:cNvPr id="7" name="ZoneTexte 6"/>
          <p:cNvSpPr txBox="1"/>
          <p:nvPr/>
        </p:nvSpPr>
        <p:spPr bwMode="auto">
          <a:xfrm>
            <a:off x="225427" y="2631505"/>
            <a:ext cx="8568952" cy="1815882"/>
          </a:xfrm>
          <a:prstGeom prst="rect">
            <a:avLst/>
          </a:prstGeom>
          <a:noFill/>
        </p:spPr>
        <p:txBody>
          <a:bodyPr wrap="square" rtlCol="0">
            <a:spAutoFit/>
          </a:bodyPr>
          <a:lstStyle/>
          <a:p>
            <a:pPr>
              <a:defRPr/>
            </a:pPr>
            <a:r>
              <a:rPr lang="fr-FR" sz="1600" b="1"/>
              <a:t>Les moyens de transformations pour la soutenabilité</a:t>
            </a:r>
            <a:endParaRPr/>
          </a:p>
          <a:p>
            <a:pPr>
              <a:defRPr/>
            </a:pPr>
            <a:r>
              <a:rPr lang="fr-FR" sz="1600"/>
              <a:t>Sociologie des transformations</a:t>
            </a:r>
            <a:br>
              <a:rPr lang="fr-FR" sz="1600"/>
            </a:br>
            <a:r>
              <a:rPr lang="fr-FR" sz="1600"/>
              <a:t>Economie, analyse des politiques publiques</a:t>
            </a:r>
            <a:endParaRPr/>
          </a:p>
          <a:p>
            <a:pPr>
              <a:defRPr/>
            </a:pPr>
            <a:r>
              <a:rPr lang="fr-FR" sz="1600"/>
              <a:t>Technologies (énergies propres, chimie verte, transports, recyclage matériaux/batteries…)</a:t>
            </a:r>
            <a:endParaRPr/>
          </a:p>
          <a:p>
            <a:pPr>
              <a:defRPr/>
            </a:pPr>
            <a:r>
              <a:rPr lang="fr-FR" sz="1600"/>
              <a:t>Alimentation durable, agroécologie</a:t>
            </a:r>
            <a:endParaRPr/>
          </a:p>
          <a:p>
            <a:pPr>
              <a:defRPr/>
            </a:pPr>
            <a:endParaRPr lang="fr-FR" sz="1600"/>
          </a:p>
        </p:txBody>
      </p:sp>
      <p:sp>
        <p:nvSpPr>
          <p:cNvPr id="8" name="ZoneTexte 7"/>
          <p:cNvSpPr txBox="1"/>
          <p:nvPr/>
        </p:nvSpPr>
        <p:spPr bwMode="auto">
          <a:xfrm>
            <a:off x="197281" y="4537086"/>
            <a:ext cx="8946719" cy="523220"/>
          </a:xfrm>
          <a:prstGeom prst="rect">
            <a:avLst/>
          </a:prstGeom>
          <a:noFill/>
        </p:spPr>
        <p:txBody>
          <a:bodyPr wrap="square" rtlCol="0">
            <a:spAutoFit/>
          </a:bodyPr>
          <a:lstStyle/>
          <a:p>
            <a:pPr>
              <a:defRPr/>
            </a:pPr>
            <a:r>
              <a:rPr lang="fr-FR" sz="1600"/>
              <a:t>Un tissus de recherche qui doit irriguer au plus près nos enseignements (</a:t>
            </a:r>
            <a:r>
              <a:rPr lang="fr-FR" sz="1200"/>
              <a:t>corollaire, l’université dispose d’un terreau riche pour faire monter en puissance l’éducation et la formation sur ces sujets)</a:t>
            </a:r>
            <a:endParaRPr lang="fr-FR" sz="1600"/>
          </a:p>
        </p:txBody>
      </p:sp>
      <p:sp>
        <p:nvSpPr>
          <p:cNvPr id="9" name="ZoneTexte 8"/>
          <p:cNvSpPr txBox="1"/>
          <p:nvPr/>
        </p:nvSpPr>
        <p:spPr bwMode="auto">
          <a:xfrm>
            <a:off x="199335" y="5129852"/>
            <a:ext cx="8568952" cy="584775"/>
          </a:xfrm>
          <a:prstGeom prst="rect">
            <a:avLst/>
          </a:prstGeom>
          <a:noFill/>
        </p:spPr>
        <p:txBody>
          <a:bodyPr wrap="square" rtlCol="0">
            <a:spAutoFit/>
          </a:bodyPr>
          <a:lstStyle/>
          <a:p>
            <a:pPr>
              <a:defRPr/>
            </a:pPr>
            <a:r>
              <a:rPr lang="fr-FR" sz="1600"/>
              <a:t>Une nécessité de partage des connaissances au travers des moyens de la science ouverte et de coopération avec les pays du sud</a:t>
            </a:r>
            <a:endParaRPr/>
          </a:p>
        </p:txBody>
      </p:sp>
      <p:sp>
        <p:nvSpPr>
          <p:cNvPr id="10" name="ZoneTexte 9"/>
          <p:cNvSpPr txBox="1"/>
          <p:nvPr/>
        </p:nvSpPr>
        <p:spPr bwMode="auto">
          <a:xfrm>
            <a:off x="179512" y="5714627"/>
            <a:ext cx="8568952" cy="584775"/>
          </a:xfrm>
          <a:prstGeom prst="rect">
            <a:avLst/>
          </a:prstGeom>
          <a:noFill/>
        </p:spPr>
        <p:txBody>
          <a:bodyPr wrap="square" rtlCol="0">
            <a:spAutoFit/>
          </a:bodyPr>
          <a:lstStyle/>
          <a:p>
            <a:pPr>
              <a:defRPr/>
            </a:pPr>
            <a:r>
              <a:rPr lang="fr-FR" sz="1600"/>
              <a:t>Une base pour l’accompagnement de l’action informée scientifiquement dans les territoires </a:t>
            </a:r>
            <a:endParaRPr/>
          </a:p>
        </p:txBody>
      </p:sp>
      <p:sp>
        <p:nvSpPr>
          <p:cNvPr id="13" name="ZoneTexte 12"/>
          <p:cNvSpPr txBox="1"/>
          <p:nvPr/>
        </p:nvSpPr>
        <p:spPr bwMode="auto">
          <a:xfrm>
            <a:off x="9324528" y="2060848"/>
            <a:ext cx="2808312" cy="1200329"/>
          </a:xfrm>
          <a:prstGeom prst="rect">
            <a:avLst/>
          </a:prstGeom>
          <a:noFill/>
        </p:spPr>
        <p:txBody>
          <a:bodyPr wrap="square" rtlCol="0">
            <a:spAutoFit/>
          </a:bodyPr>
          <a:lstStyle/>
          <a:p>
            <a:pPr>
              <a:defRPr/>
            </a:pPr>
            <a:r>
              <a:rPr lang="fr-FR">
                <a:highlight>
                  <a:srgbClr val="FFFF00"/>
                </a:highlight>
              </a:rPr>
              <a:t>REPRENDRE EXEMPLES ISSUS DES STRAT2GIES GS pour développer et qqs slides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50" name="Google Shape;350;p49"/>
          <p:cNvSpPr txBox="1">
            <a:spLocks noGrp="1"/>
          </p:cNvSpPr>
          <p:nvPr>
            <p:ph type="title"/>
          </p:nvPr>
        </p:nvSpPr>
        <p:spPr bwMode="auto">
          <a:xfrm>
            <a:off x="147150" y="172607"/>
            <a:ext cx="8673322" cy="572700"/>
          </a:xfrm>
          <a:prstGeom prst="rect">
            <a:avLst/>
          </a:prstGeom>
        </p:spPr>
        <p:txBody>
          <a:bodyPr spcFirstLastPara="1" vert="horz" wrap="square" lIns="91425" tIns="91425" rIns="91425" bIns="91425" rtlCol="0" anchor="t" anchorCtr="0">
            <a:noAutofit/>
          </a:bodyPr>
          <a:lstStyle/>
          <a:p>
            <a:pPr>
              <a:defRPr/>
            </a:pPr>
            <a:r>
              <a:rPr lang="fr" sz="2400" b="1"/>
              <a:t>Recherche</a:t>
            </a:r>
            <a:endParaRPr sz="2400"/>
          </a:p>
        </p:txBody>
      </p:sp>
      <p:pic>
        <p:nvPicPr>
          <p:cNvPr id="2" name="Image 1"/>
          <p:cNvPicPr>
            <a:picLocks noChangeAspect="1"/>
          </p:cNvPicPr>
          <p:nvPr/>
        </p:nvPicPr>
        <p:blipFill>
          <a:blip r:embed="rId2">
            <a:duotone>
              <a:schemeClr val="accent6">
                <a:shade val="45000"/>
                <a:satMod val="135000"/>
              </a:schemeClr>
              <a:prstClr val="white"/>
            </a:duotone>
          </a:blip>
          <a:stretch/>
        </p:blipFill>
        <p:spPr bwMode="auto">
          <a:xfrm>
            <a:off x="8460432" y="65799"/>
            <a:ext cx="683568" cy="770913"/>
          </a:xfrm>
          <a:prstGeom prst="rect">
            <a:avLst/>
          </a:prstGeom>
          <a:ln>
            <a:noFill/>
          </a:ln>
        </p:spPr>
      </p:pic>
      <p:cxnSp>
        <p:nvCxnSpPr>
          <p:cNvPr id="3" name="Connecteur droit 2"/>
          <p:cNvCxnSpPr>
            <a:cxnSpLocks/>
          </p:cNvCxnSpPr>
          <p:nvPr/>
        </p:nvCxnSpPr>
        <p:spPr bwMode="auto">
          <a:xfrm>
            <a:off x="0" y="848705"/>
            <a:ext cx="9144000" cy="0"/>
          </a:xfrm>
          <a:prstGeom prst="line">
            <a:avLst/>
          </a:prstGeom>
          <a:ln w="57150">
            <a:solidFill>
              <a:srgbClr val="63003C"/>
            </a:solidFill>
          </a:ln>
        </p:spPr>
        <p:style>
          <a:lnRef idx="1">
            <a:schemeClr val="accent2"/>
          </a:lnRef>
          <a:fillRef idx="0">
            <a:schemeClr val="accent2"/>
          </a:fillRef>
          <a:effectRef idx="0">
            <a:schemeClr val="accent2"/>
          </a:effectRef>
          <a:fontRef idx="minor">
            <a:schemeClr val="tx1"/>
          </a:fontRef>
        </p:style>
      </p:cxnSp>
      <p:pic>
        <p:nvPicPr>
          <p:cNvPr id="6" name="Google Shape;333;p47"/>
          <p:cNvPicPr/>
          <p:nvPr/>
        </p:nvPicPr>
        <p:blipFill>
          <a:blip r:embed="rId3">
            <a:alphaModFix/>
          </a:blip>
          <a:srcRect l="2334" t="4195" b="6775"/>
          <a:stretch/>
        </p:blipFill>
        <p:spPr bwMode="auto">
          <a:xfrm>
            <a:off x="395536" y="1103828"/>
            <a:ext cx="6566893" cy="2613204"/>
          </a:xfrm>
          <a:prstGeom prst="rect">
            <a:avLst/>
          </a:prstGeom>
          <a:noFill/>
          <a:ln>
            <a:noFill/>
          </a:ln>
        </p:spPr>
      </p:pic>
      <p:pic>
        <p:nvPicPr>
          <p:cNvPr id="8" name="Google Shape;322;p45"/>
          <p:cNvPicPr/>
          <p:nvPr/>
        </p:nvPicPr>
        <p:blipFill>
          <a:blip r:embed="rId4">
            <a:alphaModFix/>
          </a:blip>
          <a:srcRect t="13045"/>
          <a:stretch/>
        </p:blipFill>
        <p:spPr bwMode="auto">
          <a:xfrm>
            <a:off x="2987824" y="2708920"/>
            <a:ext cx="6337852" cy="3912165"/>
          </a:xfrm>
          <a:prstGeom prst="rect">
            <a:avLst/>
          </a:prstGeom>
          <a:noFill/>
          <a:ln>
            <a:noFill/>
          </a:ln>
        </p:spPr>
      </p:pic>
      <p:sp>
        <p:nvSpPr>
          <p:cNvPr id="9" name="ZoneTexte 8"/>
          <p:cNvSpPr txBox="1"/>
          <p:nvPr/>
        </p:nvSpPr>
        <p:spPr bwMode="auto">
          <a:xfrm>
            <a:off x="2044840" y="260648"/>
            <a:ext cx="7063664" cy="338554"/>
          </a:xfrm>
          <a:prstGeom prst="rect">
            <a:avLst/>
          </a:prstGeom>
          <a:noFill/>
        </p:spPr>
        <p:txBody>
          <a:bodyPr wrap="square" rtlCol="0">
            <a:spAutoFit/>
          </a:bodyPr>
          <a:lstStyle/>
          <a:p>
            <a:pPr>
              <a:defRPr/>
            </a:pPr>
            <a:r>
              <a:rPr lang="fr-FR" sz="1600"/>
              <a:t>DS au cœur de la stratégie de recherche de l’Université Paris-Saclay</a:t>
            </a:r>
            <a:endParaRPr/>
          </a:p>
        </p:txBody>
      </p:sp>
      <p:sp>
        <p:nvSpPr>
          <p:cNvPr id="10" name="ZoneTexte 9"/>
          <p:cNvSpPr txBox="1"/>
          <p:nvPr/>
        </p:nvSpPr>
        <p:spPr bwMode="auto">
          <a:xfrm>
            <a:off x="311700" y="4063383"/>
            <a:ext cx="2808312" cy="1600438"/>
          </a:xfrm>
          <a:prstGeom prst="rect">
            <a:avLst/>
          </a:prstGeom>
          <a:noFill/>
        </p:spPr>
        <p:txBody>
          <a:bodyPr wrap="square" rtlCol="0">
            <a:spAutoFit/>
          </a:bodyPr>
          <a:lstStyle/>
          <a:p>
            <a:pPr>
              <a:defRPr/>
            </a:pPr>
            <a:r>
              <a:rPr lang="fr-FR" sz="1400"/>
              <a:t>DS au cœur de plusieurs Graduate Schools </a:t>
            </a:r>
            <a:br>
              <a:rPr lang="fr-FR" sz="1400"/>
            </a:br>
            <a:r>
              <a:rPr lang="fr-FR" sz="1400"/>
              <a:t>+ Objets Interdisciplinaires AllCAN, C-Basc, IES</a:t>
            </a:r>
            <a:br>
              <a:rPr lang="fr-FR" sz="1400"/>
            </a:br>
            <a:endParaRPr lang="fr-FR" sz="1400"/>
          </a:p>
          <a:p>
            <a:pPr>
              <a:defRPr/>
            </a:pPr>
            <a:r>
              <a:rPr lang="fr-FR" sz="1400"/>
              <a:t>Et plusieurs l’ont décliné dans leur stratégie de recherche</a:t>
            </a:r>
            <a:endParaRPr/>
          </a:p>
        </p:txBody>
      </p:sp>
      <p:sp>
        <p:nvSpPr>
          <p:cNvPr id="4" name="Rectangle 3"/>
          <p:cNvSpPr/>
          <p:nvPr/>
        </p:nvSpPr>
        <p:spPr bwMode="auto">
          <a:xfrm>
            <a:off x="1403648" y="1199151"/>
            <a:ext cx="1872208" cy="12217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5" name="Rectangle 4"/>
          <p:cNvSpPr/>
          <p:nvPr/>
        </p:nvSpPr>
        <p:spPr bwMode="auto">
          <a:xfrm>
            <a:off x="3419872" y="1200120"/>
            <a:ext cx="1368152" cy="12217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7" name="Rectangle 6"/>
          <p:cNvSpPr/>
          <p:nvPr/>
        </p:nvSpPr>
        <p:spPr bwMode="auto">
          <a:xfrm>
            <a:off x="311700" y="1195494"/>
            <a:ext cx="947932" cy="1221737"/>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1" name="Rectangle 10"/>
          <p:cNvSpPr/>
          <p:nvPr/>
        </p:nvSpPr>
        <p:spPr bwMode="auto">
          <a:xfrm>
            <a:off x="311700" y="2495295"/>
            <a:ext cx="947932" cy="1221737"/>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2" name="ZoneTexte 11"/>
          <p:cNvSpPr txBox="1"/>
          <p:nvPr/>
        </p:nvSpPr>
        <p:spPr bwMode="auto">
          <a:xfrm>
            <a:off x="-1204349" y="-331696"/>
            <a:ext cx="4192173" cy="369332"/>
          </a:xfrm>
          <a:prstGeom prst="rect">
            <a:avLst/>
          </a:prstGeom>
          <a:noFill/>
        </p:spPr>
        <p:txBody>
          <a:bodyPr wrap="none" rtlCol="0">
            <a:spAutoFit/>
          </a:bodyPr>
          <a:lstStyle/>
          <a:p>
            <a:pPr>
              <a:defRPr/>
            </a:pPr>
            <a:r>
              <a:rPr lang="fr-FR"/>
              <a:t>Comment est ce opéré concretement</a:t>
            </a:r>
          </a:p>
        </p:txBody>
      </p:sp>
      <p:sp>
        <p:nvSpPr>
          <p:cNvPr id="15" name="ZoneTexte 14"/>
          <p:cNvSpPr txBox="1"/>
          <p:nvPr/>
        </p:nvSpPr>
        <p:spPr bwMode="auto">
          <a:xfrm>
            <a:off x="179512" y="858198"/>
            <a:ext cx="3705431" cy="338554"/>
          </a:xfrm>
          <a:prstGeom prst="rect">
            <a:avLst/>
          </a:prstGeom>
          <a:noFill/>
        </p:spPr>
        <p:txBody>
          <a:bodyPr wrap="square">
            <a:spAutoFit/>
          </a:bodyPr>
          <a:lstStyle/>
          <a:p>
            <a:pPr>
              <a:defRPr/>
            </a:pPr>
            <a:r>
              <a:rPr lang="fr-FR" sz="1600"/>
              <a:t>Les défis sociétaux prioritaires</a:t>
            </a:r>
            <a:endParaRPr/>
          </a:p>
        </p:txBody>
      </p:sp>
      <p:sp>
        <p:nvSpPr>
          <p:cNvPr id="13" name="Espace réservé du texte 2"/>
          <p:cNvSpPr>
            <a:spLocks noGrp="1"/>
          </p:cNvSpPr>
          <p:nvPr>
            <p:ph type="body" idx="1"/>
          </p:nvPr>
        </p:nvSpPr>
        <p:spPr bwMode="auto">
          <a:xfrm>
            <a:off x="-60168" y="6967436"/>
            <a:ext cx="8520600" cy="4555200"/>
          </a:xfrm>
        </p:spPr>
        <p:txBody>
          <a:bodyPr/>
          <a:lstStyle/>
          <a:p>
            <a:pPr>
              <a:defRPr/>
            </a:pPr>
            <a:r>
              <a:rPr lang="fr-FR"/>
              <a:t>Rappeller que ALLCAN est l’OI interdicsiplinaire qui a vocation a faire le lien entre les disciplines sur ces sujets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ZoneTexte 7"/>
          <p:cNvSpPr txBox="1"/>
          <p:nvPr/>
        </p:nvSpPr>
        <p:spPr bwMode="auto">
          <a:xfrm>
            <a:off x="597232" y="1183895"/>
            <a:ext cx="7949536" cy="5678478"/>
          </a:xfrm>
          <a:prstGeom prst="rect">
            <a:avLst/>
          </a:prstGeom>
          <a:noFill/>
        </p:spPr>
        <p:txBody>
          <a:bodyPr wrap="square" rtlCol="0">
            <a:spAutoFit/>
          </a:bodyPr>
          <a:lstStyle/>
          <a:p>
            <a:pPr marL="171450" indent="-171450">
              <a:buFont typeface="Arial"/>
              <a:buChar char="•"/>
              <a:defRPr/>
            </a:pPr>
            <a:r>
              <a:rPr lang="fr-FR" sz="1100" b="1"/>
              <a:t>Licence: </a:t>
            </a:r>
            <a:r>
              <a:rPr lang="fr-FR" sz="1100"/>
              <a:t>Enseignement déployé sur plus de 1500 étudiants de L2 de disciplines variées sur les enjeux de la transition écologique (en adéquation avec recommandation du Rapport Jouzel du MESR).     </a:t>
            </a:r>
            <a:endParaRPr/>
          </a:p>
          <a:p>
            <a:pPr>
              <a:defRPr/>
            </a:pPr>
            <a:r>
              <a:rPr lang="fr-FR" sz="1100"/>
              <a:t>	Un livre support en accès libre « les enjeux de la transition écologique » edp sciences</a:t>
            </a:r>
            <a:br>
              <a:rPr lang="fr-FR" sz="1100"/>
            </a:br>
            <a:endParaRPr lang="fr-FR" sz="1100"/>
          </a:p>
          <a:p>
            <a:pPr>
              <a:defRPr/>
            </a:pPr>
            <a:r>
              <a:rPr lang="fr-FR" sz="1100"/>
              <a:t>-&gt; A venir: Déploiement plus large se poursuivra en 2023 et réactualisation des contenus en 2024</a:t>
            </a:r>
            <a:endParaRPr/>
          </a:p>
          <a:p>
            <a:pPr>
              <a:defRPr/>
            </a:pPr>
            <a:endParaRPr lang="fr-FR" sz="1100"/>
          </a:p>
          <a:p>
            <a:pPr marL="171450" indent="-171450">
              <a:buFont typeface="Arial"/>
              <a:buChar char="•"/>
              <a:defRPr/>
            </a:pPr>
            <a:r>
              <a:rPr lang="fr-FR" sz="1100" b="1"/>
              <a:t>Master: </a:t>
            </a:r>
            <a:r>
              <a:rPr lang="fr-FR" sz="1100"/>
              <a:t>Grand nombre de Masters 2 sur les enjeux de développements durables (aspects climat, biodiversité, agroécologie, pollutions, hydrologie, géothermie, photo-voltaïque, chimie verte…)</a:t>
            </a:r>
            <a:endParaRPr/>
          </a:p>
          <a:p>
            <a:pPr>
              <a:defRPr/>
            </a:pPr>
            <a:endParaRPr lang="fr-FR" sz="1100"/>
          </a:p>
          <a:p>
            <a:pPr>
              <a:defRPr/>
            </a:pPr>
            <a:r>
              <a:rPr lang="fr-FR" sz="1100"/>
              <a:t>-&gt; </a:t>
            </a:r>
            <a:r>
              <a:rPr lang="fr-FR" sz="1100" b="1"/>
              <a:t>Evolution par filière</a:t>
            </a:r>
            <a:r>
              <a:rPr lang="fr-FR" sz="1100"/>
              <a:t>: Enjeu est de s’assurer que chaque master intègre cette vision des enjeux et enseigne les pratiques les plus éco-responsables le cas échéant.</a:t>
            </a:r>
            <a:br>
              <a:rPr lang="fr-FR" sz="1100"/>
            </a:br>
            <a:endParaRPr lang="fr-FR" sz="1100"/>
          </a:p>
          <a:p>
            <a:pPr marL="171450" indent="-171450">
              <a:buFont typeface="Arial"/>
              <a:buChar char="•"/>
              <a:defRPr/>
            </a:pPr>
            <a:r>
              <a:rPr lang="fr-FR" sz="1100" b="1"/>
              <a:t>Diplôme Universitaire BAC+5: </a:t>
            </a:r>
            <a:r>
              <a:rPr lang="fr-FR" sz="1100"/>
              <a:t>Ouverture d’un Diplôme Universitaire « Agir pour le Climat » </a:t>
            </a:r>
            <a:endParaRPr/>
          </a:p>
          <a:p>
            <a:pPr marL="171450" indent="-171450">
              <a:buFont typeface="Arial"/>
              <a:buChar char="•"/>
              <a:defRPr/>
            </a:pPr>
            <a:endParaRPr lang="fr-FR" sz="1100"/>
          </a:p>
          <a:p>
            <a:pPr>
              <a:defRPr/>
            </a:pPr>
            <a:r>
              <a:rPr lang="fr-FR" sz="1100"/>
              <a:t>-&gt; ouverture à formation continue en 2023</a:t>
            </a:r>
            <a:endParaRPr/>
          </a:p>
          <a:p>
            <a:pPr>
              <a:defRPr/>
            </a:pPr>
            <a:endParaRPr lang="fr-FR" sz="1100"/>
          </a:p>
          <a:p>
            <a:pPr marL="171450" indent="-171450">
              <a:buFont typeface="Arial"/>
              <a:buChar char="•"/>
              <a:defRPr/>
            </a:pPr>
            <a:r>
              <a:rPr lang="fr-FR" sz="1100" b="1"/>
              <a:t>Doctorat: - </a:t>
            </a:r>
            <a:r>
              <a:rPr lang="fr-FR" sz="1100"/>
              <a:t>déploiement d’un enseignement obligatoire pour l’ensemble des doctorants sur les enjeux de la transition en 2023 et d’un MOOC sur les impacts environnementaux des pratiques de recherche</a:t>
            </a:r>
            <a:br>
              <a:rPr lang="fr-FR" sz="1100"/>
            </a:br>
            <a:r>
              <a:rPr lang="fr-FR" sz="1100"/>
              <a:t>- identification/mise en réseau des doctorants dont la thèse relève de ces aspects au sens large pour animation scientifique (à partir de 2023/2024)</a:t>
            </a:r>
            <a:endParaRPr/>
          </a:p>
          <a:p>
            <a:pPr>
              <a:defRPr/>
            </a:pPr>
            <a:endParaRPr lang="fr-FR" sz="1100">
              <a:highlight>
                <a:srgbClr val="FFFF00"/>
              </a:highlight>
            </a:endParaRPr>
          </a:p>
          <a:p>
            <a:pPr>
              <a:defRPr/>
            </a:pPr>
            <a:r>
              <a:rPr lang="fr-FR" sz="1100"/>
              <a:t>-&gt; Montée en compétences: SULITEST</a:t>
            </a:r>
            <a:endParaRPr/>
          </a:p>
          <a:p>
            <a:pPr>
              <a:defRPr/>
            </a:pPr>
            <a:endParaRPr lang="fr-FR" sz="1100"/>
          </a:p>
          <a:p>
            <a:pPr>
              <a:defRPr/>
            </a:pPr>
            <a:r>
              <a:rPr lang="fr-FR" sz="1100"/>
              <a:t>Mise en visibilité des enseignements: pour favoriser leur utilisation croisée en interne et permettre une offre en formation continue (-&gt; Cartographie des enseignements mobilisables pour formation continue ou de manière transverse au sein de l’Université)</a:t>
            </a:r>
            <a:endParaRPr/>
          </a:p>
          <a:p>
            <a:pPr>
              <a:defRPr/>
            </a:pPr>
            <a:endParaRPr lang="fr-FR" sz="1100"/>
          </a:p>
          <a:p>
            <a:pPr>
              <a:defRPr/>
            </a:pPr>
            <a:r>
              <a:rPr lang="fr-FR" sz="1100"/>
              <a:t>Formation des enseignants au sein de l’université (sur supports mobilisables GIEC, IPBES), compétences spécifiques à chaque filière en lien avec problématiques DS - Implication ENS référentiel de compétences – </a:t>
            </a:r>
            <a:r>
              <a:rPr lang="fr-FR" sz="1100">
                <a:highlight>
                  <a:srgbClr val="FFFF00"/>
                </a:highlight>
              </a:rPr>
              <a:t>plateforme de partage de cours?</a:t>
            </a:r>
            <a:endParaRPr/>
          </a:p>
          <a:p>
            <a:pPr>
              <a:defRPr/>
            </a:pPr>
            <a:endParaRPr lang="fr-FR" sz="1100"/>
          </a:p>
          <a:p>
            <a:pPr>
              <a:defRPr/>
            </a:pPr>
            <a:endParaRPr lang="fr-FR" sz="1100"/>
          </a:p>
          <a:p>
            <a:pPr>
              <a:defRPr/>
            </a:pPr>
            <a:endParaRPr lang="fr-FR" sz="1100"/>
          </a:p>
        </p:txBody>
      </p:sp>
      <p:sp>
        <p:nvSpPr>
          <p:cNvPr id="10" name="Google Shape;350;p49"/>
          <p:cNvSpPr txBox="1"/>
          <p:nvPr/>
        </p:nvSpPr>
        <p:spPr bwMode="auto">
          <a:xfrm>
            <a:off x="256520" y="164905"/>
            <a:ext cx="8520600" cy="572700"/>
          </a:xfrm>
          <a:prstGeom prst="rect">
            <a:avLst/>
          </a:prstGeom>
          <a:noFill/>
        </p:spPr>
        <p:txBody>
          <a:bodyPr spcFirstLastPara="1" vert="horz" wrap="square" lIns="91425" tIns="91425" rIns="91425" bIns="91425" rtlCol="0" anchor="t" anchorCtr="0">
            <a:normAutofit/>
          </a:bodyPr>
          <a:lstStyle>
            <a:lvl1pPr algn="l" defTabSz="685800">
              <a:lnSpc>
                <a:spcPct val="90000"/>
              </a:lnSpc>
              <a:spcBef>
                <a:spcPts val="0"/>
              </a:spcBef>
              <a:buNone/>
              <a:defRPr lang="fr-FR" sz="2550" b="1">
                <a:solidFill>
                  <a:srgbClr val="313E48"/>
                </a:solidFill>
                <a:latin typeface="+mj-lt"/>
                <a:ea typeface="+mj-ea"/>
                <a:cs typeface="+mj-cs"/>
              </a:defRPr>
            </a:lvl1pPr>
          </a:lstStyle>
          <a:p>
            <a:pPr>
              <a:defRPr/>
            </a:pPr>
            <a:r>
              <a:rPr lang="fr-FR" sz="2500"/>
              <a:t>Enseignements</a:t>
            </a:r>
            <a:endParaRPr/>
          </a:p>
        </p:txBody>
      </p:sp>
      <p:pic>
        <p:nvPicPr>
          <p:cNvPr id="11" name="Image 10"/>
          <p:cNvPicPr>
            <a:picLocks noChangeAspect="1"/>
          </p:cNvPicPr>
          <p:nvPr/>
        </p:nvPicPr>
        <p:blipFill>
          <a:blip r:embed="rId2">
            <a:duotone>
              <a:schemeClr val="accent6">
                <a:shade val="45000"/>
                <a:satMod val="135000"/>
              </a:schemeClr>
              <a:prstClr val="white"/>
            </a:duotone>
          </a:blip>
          <a:stretch/>
        </p:blipFill>
        <p:spPr bwMode="auto">
          <a:xfrm>
            <a:off x="8460432" y="65799"/>
            <a:ext cx="683568" cy="770913"/>
          </a:xfrm>
          <a:prstGeom prst="rect">
            <a:avLst/>
          </a:prstGeom>
          <a:ln>
            <a:noFill/>
          </a:ln>
        </p:spPr>
      </p:pic>
      <p:cxnSp>
        <p:nvCxnSpPr>
          <p:cNvPr id="12" name="Connecteur droit 11"/>
          <p:cNvCxnSpPr>
            <a:cxnSpLocks/>
          </p:cNvCxnSpPr>
          <p:nvPr/>
        </p:nvCxnSpPr>
        <p:spPr bwMode="auto">
          <a:xfrm>
            <a:off x="0" y="848705"/>
            <a:ext cx="9144000" cy="0"/>
          </a:xfrm>
          <a:prstGeom prst="line">
            <a:avLst/>
          </a:prstGeom>
          <a:ln w="57150">
            <a:solidFill>
              <a:srgbClr val="63003C"/>
            </a:solidFill>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ZoneTexte 4"/>
          <p:cNvSpPr txBox="1"/>
          <p:nvPr/>
        </p:nvSpPr>
        <p:spPr bwMode="auto">
          <a:xfrm>
            <a:off x="539552" y="980728"/>
            <a:ext cx="7272808" cy="2862322"/>
          </a:xfrm>
          <a:prstGeom prst="rect">
            <a:avLst/>
          </a:prstGeom>
          <a:noFill/>
        </p:spPr>
        <p:txBody>
          <a:bodyPr wrap="square">
            <a:spAutoFit/>
          </a:bodyPr>
          <a:lstStyle/>
          <a:p>
            <a:pPr marL="171450" indent="-171450">
              <a:buFont typeface="Arial"/>
              <a:buChar char="•"/>
              <a:defRPr/>
            </a:pPr>
            <a:r>
              <a:rPr lang="fr-FR" sz="1800" b="1"/>
              <a:t>Sensibilisation étudiants et personnels</a:t>
            </a:r>
            <a:r>
              <a:rPr lang="fr-FR" sz="1800"/>
              <a:t>: Soutien aux nombreuses actions de sensibilisation organisés pour personnels et étudiants  sur les campus     </a:t>
            </a:r>
            <a:br>
              <a:rPr lang="fr-FR" sz="1800"/>
            </a:br>
            <a:r>
              <a:rPr lang="fr-FR" sz="1800"/>
              <a:t>Développement d’un outil de sensibilisation propre à l’université Paris-Saclay s’appuyant sur diagonale et MISS et formant des médiateurs au sein de nos doctorants</a:t>
            </a:r>
            <a:endParaRPr/>
          </a:p>
          <a:p>
            <a:pPr marL="171450" indent="-171450">
              <a:buFont typeface="Arial"/>
              <a:buChar char="•"/>
              <a:defRPr/>
            </a:pPr>
            <a:endParaRPr lang="fr-FR"/>
          </a:p>
          <a:p>
            <a:pPr marL="171450" indent="-171450">
              <a:buFont typeface="Arial"/>
              <a:buChar char="•"/>
              <a:defRPr/>
            </a:pPr>
            <a:endParaRPr lang="fr-FR" sz="1800"/>
          </a:p>
          <a:p>
            <a:pPr marL="171450" indent="-171450">
              <a:buFont typeface="Arial"/>
              <a:buChar char="•"/>
              <a:defRPr/>
            </a:pPr>
            <a:r>
              <a:rPr lang="fr-FR"/>
              <a:t>Formation GIEC pour décideurs (e.g. Maires et DCG) à instruire</a:t>
            </a:r>
            <a:endParaRPr lang="fr-FR" sz="1800"/>
          </a:p>
          <a:p>
            <a:pPr>
              <a:defRPr/>
            </a:pPr>
            <a:endParaRPr lang="fr-FR" sz="1800"/>
          </a:p>
        </p:txBody>
      </p:sp>
      <p:sp>
        <p:nvSpPr>
          <p:cNvPr id="6" name="Google Shape;350;p49"/>
          <p:cNvSpPr txBox="1"/>
          <p:nvPr/>
        </p:nvSpPr>
        <p:spPr bwMode="auto">
          <a:xfrm>
            <a:off x="256520" y="164905"/>
            <a:ext cx="8520600" cy="572700"/>
          </a:xfrm>
          <a:prstGeom prst="rect">
            <a:avLst/>
          </a:prstGeom>
          <a:noFill/>
        </p:spPr>
        <p:txBody>
          <a:bodyPr spcFirstLastPara="1" vert="horz" wrap="square" lIns="91425" tIns="91425" rIns="91425" bIns="91425" rtlCol="0" anchor="t" anchorCtr="0">
            <a:normAutofit/>
          </a:bodyPr>
          <a:lstStyle>
            <a:lvl1pPr algn="l" defTabSz="685800">
              <a:lnSpc>
                <a:spcPct val="90000"/>
              </a:lnSpc>
              <a:spcBef>
                <a:spcPts val="0"/>
              </a:spcBef>
              <a:buNone/>
              <a:defRPr lang="fr-FR" sz="2550" b="1">
                <a:solidFill>
                  <a:srgbClr val="313E48"/>
                </a:solidFill>
                <a:latin typeface="+mj-lt"/>
                <a:ea typeface="+mj-ea"/>
                <a:cs typeface="+mj-cs"/>
              </a:defRPr>
            </a:lvl1pPr>
          </a:lstStyle>
          <a:p>
            <a:pPr>
              <a:defRPr/>
            </a:pPr>
            <a:r>
              <a:rPr lang="fr-FR" sz="2500"/>
              <a:t>Sensibilisation / Formation décideurs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highlight>
                  <a:srgbClr val="FFFF00"/>
                </a:highlight>
              </a:rPr>
              <a:t>EN vrac pour pour moi</a:t>
            </a:r>
            <a:endParaRPr/>
          </a:p>
        </p:txBody>
      </p:sp>
      <p:sp>
        <p:nvSpPr>
          <p:cNvPr id="3" name="Espace réservé du contenu 2"/>
          <p:cNvSpPr>
            <a:spLocks noGrp="1"/>
          </p:cNvSpPr>
          <p:nvPr>
            <p:ph idx="1"/>
          </p:nvPr>
        </p:nvSpPr>
        <p:spPr bwMode="auto"/>
        <p:txBody>
          <a:bodyPr/>
          <a:lstStyle/>
          <a:p>
            <a:pPr>
              <a:defRPr/>
            </a:pPr>
            <a:r>
              <a:rPr lang="fr-FR" sz="1800">
                <a:latin typeface="Calibri"/>
                <a:ea typeface="Calibri"/>
              </a:rPr>
              <a:t>le parcours de M2 Professionnalisant PCGE (Pollutions chimiques et Gestion environnementale) </a:t>
            </a:r>
            <a:endParaRPr/>
          </a:p>
          <a:p>
            <a:pPr>
              <a:defRPr/>
            </a:pPr>
            <a:r>
              <a:rPr lang="fr-FR" sz="1800">
                <a:latin typeface="Calibri"/>
              </a:rPr>
              <a:t>ENS: année de recherche en sciences pour les transitions écologiques (accessible apres un M1</a:t>
            </a:r>
            <a:endParaRPr lang="fr-FR"/>
          </a:p>
          <a:p>
            <a:pPr>
              <a:defRPr/>
            </a:pPr>
            <a:endParaRPr 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49" name="Google Shape;349;p49"/>
          <p:cNvSpPr txBox="1">
            <a:spLocks noGrp="1"/>
          </p:cNvSpPr>
          <p:nvPr>
            <p:ph type="body" idx="1"/>
          </p:nvPr>
        </p:nvSpPr>
        <p:spPr bwMode="auto">
          <a:xfrm>
            <a:off x="640200" y="915165"/>
            <a:ext cx="8324288" cy="4680517"/>
          </a:xfrm>
          <a:prstGeom prst="rect">
            <a:avLst/>
          </a:prstGeom>
        </p:spPr>
        <p:txBody>
          <a:bodyPr spcFirstLastPara="1" vert="horz" wrap="square" lIns="91425" tIns="91425" rIns="91425" bIns="91425" rtlCol="0" anchor="t" anchorCtr="0">
            <a:noAutofit/>
          </a:bodyPr>
          <a:lstStyle/>
          <a:p>
            <a:pPr marL="0" indent="0">
              <a:lnSpc>
                <a:spcPct val="95000"/>
              </a:lnSpc>
              <a:buSzPts val="770"/>
              <a:buNone/>
              <a:defRPr/>
            </a:pPr>
            <a:r>
              <a:rPr lang="fr" sz="1400"/>
              <a:t>=&gt; Réduire les </a:t>
            </a:r>
            <a:r>
              <a:rPr lang="fr" sz="1400" b="1"/>
              <a:t>impacts environnementaux</a:t>
            </a:r>
            <a:r>
              <a:rPr lang="fr" sz="1400"/>
              <a:t> de nos activités</a:t>
            </a:r>
            <a:endParaRPr sz="1400"/>
          </a:p>
          <a:p>
            <a:pPr indent="-314960">
              <a:lnSpc>
                <a:spcPct val="95000"/>
              </a:lnSpc>
              <a:spcBef>
                <a:spcPts val="1200"/>
              </a:spcBef>
              <a:buSzPts val="1360"/>
              <a:buChar char="-"/>
              <a:defRPr/>
            </a:pPr>
            <a:r>
              <a:rPr lang="fr" sz="1400"/>
              <a:t>en terme d’émissions de gaz à effet de serre</a:t>
            </a:r>
            <a:endParaRPr sz="1400"/>
          </a:p>
          <a:p>
            <a:pPr indent="-314960">
              <a:lnSpc>
                <a:spcPct val="95000"/>
              </a:lnSpc>
              <a:buSzPts val="1360"/>
              <a:buChar char="-"/>
              <a:defRPr/>
            </a:pPr>
            <a:r>
              <a:rPr lang="fr" sz="1400"/>
              <a:t>en terme d’emprise spatiale</a:t>
            </a:r>
            <a:endParaRPr sz="1400"/>
          </a:p>
          <a:p>
            <a:pPr indent="-314960">
              <a:lnSpc>
                <a:spcPct val="95000"/>
              </a:lnSpc>
              <a:buSzPts val="1360"/>
              <a:buChar char="-"/>
              <a:defRPr/>
            </a:pPr>
            <a:r>
              <a:rPr lang="fr" sz="1400"/>
              <a:t>en terme de pollutions diverses des milieux</a:t>
            </a:r>
            <a:endParaRPr sz="1400"/>
          </a:p>
          <a:p>
            <a:pPr marL="285750" indent="-285750">
              <a:lnSpc>
                <a:spcPct val="95000"/>
              </a:lnSpc>
              <a:spcBef>
                <a:spcPts val="1200"/>
              </a:spcBef>
              <a:buSzPts val="770"/>
              <a:buFont typeface="Symbol"/>
              <a:buChar char="Þ"/>
              <a:defRPr/>
            </a:pPr>
            <a:r>
              <a:rPr lang="fr" sz="1400"/>
              <a:t>en faisant preuve d’</a:t>
            </a:r>
            <a:r>
              <a:rPr lang="fr" sz="1400" b="1"/>
              <a:t>équité</a:t>
            </a:r>
            <a:r>
              <a:rPr lang="fr" sz="1400"/>
              <a:t> dans les mesures prises (a minima) voir en renforçant l’équité entre les personnels et/ou entre les étudiants</a:t>
            </a:r>
            <a:endParaRPr/>
          </a:p>
          <a:p>
            <a:pPr marL="285750" indent="-285750">
              <a:lnSpc>
                <a:spcPct val="95000"/>
              </a:lnSpc>
              <a:spcBef>
                <a:spcPts val="1200"/>
              </a:spcBef>
              <a:buSzPts val="770"/>
              <a:buFont typeface="Symbol"/>
              <a:buChar char="Þ"/>
              <a:defRPr/>
            </a:pPr>
            <a:r>
              <a:rPr lang="fr-FR" sz="1400"/>
              <a:t>Avec des priorités choisies sur la base des </a:t>
            </a:r>
            <a:r>
              <a:rPr lang="fr-FR" sz="1400" u="sng"/>
              <a:t>connaissances ancrées scientifiquement</a:t>
            </a:r>
            <a:endParaRPr/>
          </a:p>
          <a:p>
            <a:pPr marL="285750" indent="-285750">
              <a:lnSpc>
                <a:spcPct val="95000"/>
              </a:lnSpc>
              <a:spcBef>
                <a:spcPts val="1200"/>
              </a:spcBef>
              <a:buSzPts val="770"/>
              <a:buFont typeface="Symbol"/>
              <a:buChar char="Þ"/>
              <a:defRPr/>
            </a:pPr>
            <a:endParaRPr sz="1400"/>
          </a:p>
          <a:p>
            <a:pPr marL="0" indent="0">
              <a:lnSpc>
                <a:spcPct val="95000"/>
              </a:lnSpc>
              <a:spcBef>
                <a:spcPts val="1200"/>
              </a:spcBef>
              <a:buSzPts val="770"/>
              <a:buNone/>
              <a:defRPr/>
            </a:pPr>
            <a:r>
              <a:rPr lang="fr-FR" sz="1400"/>
              <a:t>	Comment?</a:t>
            </a:r>
            <a:endParaRPr sz="1400"/>
          </a:p>
          <a:p>
            <a:pPr marL="809999" indent="0">
              <a:lnSpc>
                <a:spcPct val="95000"/>
              </a:lnSpc>
              <a:spcBef>
                <a:spcPts val="1200"/>
              </a:spcBef>
              <a:buSzPts val="770"/>
              <a:buNone/>
              <a:defRPr/>
            </a:pPr>
            <a:r>
              <a:rPr lang="fr" sz="1400"/>
              <a:t>En inscrivant la prise en compte de ces deux points dans chaque niveau de décision de l’université (même si qualitatif dans un premier temps) pour que chaque nouvelle décision nous engage sur trajectoire soutenable. L’intégrer dans  la </a:t>
            </a:r>
            <a:r>
              <a:rPr lang="fr" sz="1400" b="1"/>
              <a:t>Gouvernance, de l’université et des différents niveaux de décisions</a:t>
            </a:r>
            <a:endParaRPr sz="1400"/>
          </a:p>
          <a:p>
            <a:pPr marL="809999" indent="0">
              <a:lnSpc>
                <a:spcPct val="95000"/>
              </a:lnSpc>
              <a:spcBef>
                <a:spcPts val="1200"/>
              </a:spcBef>
              <a:buSzPts val="770"/>
              <a:buNone/>
              <a:defRPr/>
            </a:pPr>
            <a:r>
              <a:rPr lang="fr" sz="1400"/>
              <a:t>En développant une stratégie pour réduire les effets des politiques/activités déjà engagées (avoir des </a:t>
            </a:r>
            <a:r>
              <a:rPr lang="fr" sz="1400" b="1"/>
              <a:t>politiques</a:t>
            </a:r>
            <a:r>
              <a:rPr lang="fr" sz="1400"/>
              <a:t> et les accompagner)</a:t>
            </a:r>
            <a:endParaRPr/>
          </a:p>
          <a:p>
            <a:pPr marL="809999" indent="0">
              <a:lnSpc>
                <a:spcPct val="95000"/>
              </a:lnSpc>
              <a:spcBef>
                <a:spcPts val="1200"/>
              </a:spcBef>
              <a:buSzPts val="770"/>
              <a:buNone/>
              <a:defRPr/>
            </a:pPr>
            <a:r>
              <a:rPr lang="fr-FR" sz="1400"/>
              <a:t>U</a:t>
            </a:r>
            <a:r>
              <a:rPr lang="fr" sz="1400"/>
              <a:t>n </a:t>
            </a:r>
            <a:r>
              <a:rPr lang="fr" sz="1400" b="1"/>
              <a:t>plan campus 2030 </a:t>
            </a:r>
            <a:r>
              <a:rPr lang="fr" sz="1400"/>
              <a:t>construit avec expertises scientifiques disponibles en interne</a:t>
            </a:r>
            <a:endParaRPr sz="1400"/>
          </a:p>
          <a:p>
            <a:pPr marL="809999" indent="0">
              <a:lnSpc>
                <a:spcPct val="95000"/>
              </a:lnSpc>
              <a:spcBef>
                <a:spcPts val="1200"/>
              </a:spcBef>
              <a:buSzPts val="770"/>
              <a:buNone/>
              <a:defRPr/>
            </a:pPr>
            <a:endParaRPr sz="1400"/>
          </a:p>
          <a:p>
            <a:pPr marL="809999" indent="0">
              <a:lnSpc>
                <a:spcPct val="95000"/>
              </a:lnSpc>
              <a:spcBef>
                <a:spcPts val="1200"/>
              </a:spcBef>
              <a:spcAft>
                <a:spcPts val="1200"/>
              </a:spcAft>
              <a:buSzPts val="770"/>
              <a:buNone/>
              <a:defRPr/>
            </a:pPr>
            <a:r>
              <a:rPr lang="fr" sz="1400"/>
              <a:t>		</a:t>
            </a:r>
            <a:endParaRPr sz="1400"/>
          </a:p>
        </p:txBody>
      </p:sp>
      <p:sp>
        <p:nvSpPr>
          <p:cNvPr id="350" name="Google Shape;350;p49"/>
          <p:cNvSpPr txBox="1">
            <a:spLocks noGrp="1"/>
          </p:cNvSpPr>
          <p:nvPr>
            <p:ph type="title"/>
          </p:nvPr>
        </p:nvSpPr>
        <p:spPr bwMode="auto">
          <a:xfrm>
            <a:off x="258808" y="164905"/>
            <a:ext cx="8520600" cy="572700"/>
          </a:xfrm>
          <a:prstGeom prst="rect">
            <a:avLst/>
          </a:prstGeom>
        </p:spPr>
        <p:txBody>
          <a:bodyPr spcFirstLastPara="1" vert="horz" wrap="square" lIns="91425" tIns="91425" rIns="91425" bIns="91425" rtlCol="0" anchor="t" anchorCtr="0">
            <a:normAutofit/>
          </a:bodyPr>
          <a:lstStyle/>
          <a:p>
            <a:pPr>
              <a:defRPr/>
            </a:pPr>
            <a:r>
              <a:rPr lang="fr" sz="2500" b="1"/>
              <a:t>S’engager en continu </a:t>
            </a:r>
            <a:r>
              <a:rPr lang="fr" sz="2500">
                <a:ea typeface="Calibri"/>
                <a:cs typeface="Calibri"/>
              </a:rPr>
              <a:t>vers la soutenabilité</a:t>
            </a:r>
            <a:r>
              <a:rPr lang="fr" sz="2500"/>
              <a:t> </a:t>
            </a:r>
            <a:endParaRPr sz="2500"/>
          </a:p>
        </p:txBody>
      </p:sp>
      <p:pic>
        <p:nvPicPr>
          <p:cNvPr id="2" name="Image 1"/>
          <p:cNvPicPr>
            <a:picLocks noChangeAspect="1"/>
          </p:cNvPicPr>
          <p:nvPr/>
        </p:nvPicPr>
        <p:blipFill>
          <a:blip r:embed="rId2">
            <a:duotone>
              <a:schemeClr val="accent6">
                <a:shade val="45000"/>
                <a:satMod val="135000"/>
              </a:schemeClr>
              <a:prstClr val="white"/>
            </a:duotone>
          </a:blip>
          <a:stretch/>
        </p:blipFill>
        <p:spPr bwMode="auto">
          <a:xfrm>
            <a:off x="8460432" y="65799"/>
            <a:ext cx="683568" cy="770913"/>
          </a:xfrm>
          <a:prstGeom prst="rect">
            <a:avLst/>
          </a:prstGeom>
          <a:ln>
            <a:noFill/>
          </a:ln>
        </p:spPr>
      </p:pic>
      <p:cxnSp>
        <p:nvCxnSpPr>
          <p:cNvPr id="3" name="Connecteur droit 2"/>
          <p:cNvCxnSpPr>
            <a:cxnSpLocks/>
          </p:cNvCxnSpPr>
          <p:nvPr/>
        </p:nvCxnSpPr>
        <p:spPr bwMode="auto">
          <a:xfrm>
            <a:off x="0" y="848705"/>
            <a:ext cx="9144000" cy="0"/>
          </a:xfrm>
          <a:prstGeom prst="line">
            <a:avLst/>
          </a:prstGeom>
          <a:ln w="57150">
            <a:solidFill>
              <a:srgbClr val="63003C"/>
            </a:solidFill>
          </a:ln>
        </p:spPr>
        <p:style>
          <a:lnRef idx="1">
            <a:schemeClr val="accent2"/>
          </a:lnRef>
          <a:fillRef idx="0">
            <a:schemeClr val="accent2"/>
          </a:fillRef>
          <a:effectRef idx="0">
            <a:schemeClr val="accent2"/>
          </a:effectRef>
          <a:fontRef idx="minor">
            <a:schemeClr val="tx1"/>
          </a:fontRef>
        </p:style>
      </p:cxnSp>
      <p:sp>
        <p:nvSpPr>
          <p:cNvPr id="4" name="ZoneTexte 3"/>
          <p:cNvSpPr txBox="1"/>
          <p:nvPr/>
        </p:nvSpPr>
        <p:spPr bwMode="auto">
          <a:xfrm>
            <a:off x="280944" y="5686129"/>
            <a:ext cx="7056784" cy="646331"/>
          </a:xfrm>
          <a:prstGeom prst="rect">
            <a:avLst/>
          </a:prstGeom>
          <a:noFill/>
        </p:spPr>
        <p:txBody>
          <a:bodyPr wrap="square" rtlCol="0">
            <a:spAutoFit/>
          </a:bodyPr>
          <a:lstStyle/>
          <a:p>
            <a:pPr>
              <a:defRPr/>
            </a:pPr>
            <a:r>
              <a:rPr lang="fr-FR"/>
              <a:t>Peu d’objectifs chiffrés car pas forcément les données pour le faire mais des choix de moyens éprouvés scientifiquement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49" name="Google Shape;349;p49"/>
          <p:cNvSpPr txBox="1">
            <a:spLocks noGrp="1"/>
          </p:cNvSpPr>
          <p:nvPr>
            <p:ph type="body" idx="1"/>
          </p:nvPr>
        </p:nvSpPr>
        <p:spPr bwMode="auto">
          <a:xfrm>
            <a:off x="620496" y="1772816"/>
            <a:ext cx="7863600" cy="4680517"/>
          </a:xfrm>
          <a:prstGeom prst="rect">
            <a:avLst/>
          </a:prstGeom>
        </p:spPr>
        <p:txBody>
          <a:bodyPr spcFirstLastPara="1" vert="horz" wrap="square" lIns="91425" tIns="91425" rIns="91425" bIns="91425" rtlCol="0" anchor="t" anchorCtr="0">
            <a:noAutofit/>
          </a:bodyPr>
          <a:lstStyle/>
          <a:p>
            <a:pPr marL="0" indent="0">
              <a:lnSpc>
                <a:spcPct val="95000"/>
              </a:lnSpc>
              <a:buSzPts val="770"/>
              <a:buNone/>
              <a:defRPr/>
            </a:pPr>
            <a:r>
              <a:rPr lang="fr" sz="1400" b="1"/>
              <a:t>Renforcer l’égalité et la diversité</a:t>
            </a:r>
            <a:endParaRPr/>
          </a:p>
          <a:p>
            <a:pPr marL="0" indent="0">
              <a:lnSpc>
                <a:spcPct val="95000"/>
              </a:lnSpc>
              <a:buSzPts val="770"/>
              <a:buNone/>
              <a:defRPr/>
            </a:pPr>
            <a:endParaRPr lang="fr" sz="1400"/>
          </a:p>
          <a:p>
            <a:pPr marL="0" indent="0">
              <a:lnSpc>
                <a:spcPct val="95000"/>
              </a:lnSpc>
              <a:buSzPts val="770"/>
              <a:buNone/>
              <a:defRPr/>
            </a:pPr>
            <a:r>
              <a:rPr lang="fr" sz="1400"/>
              <a:t>Une mission égalité diversité qui mènent des actions</a:t>
            </a:r>
            <a:endParaRPr/>
          </a:p>
          <a:p>
            <a:pPr marL="0" indent="0">
              <a:lnSpc>
                <a:spcPct val="95000"/>
              </a:lnSpc>
              <a:buSzPts val="770"/>
              <a:buNone/>
              <a:defRPr/>
            </a:pPr>
            <a:endParaRPr lang="fr" sz="1400"/>
          </a:p>
          <a:p>
            <a:pPr marL="285750" indent="-285750">
              <a:lnSpc>
                <a:spcPct val="95000"/>
              </a:lnSpc>
              <a:buSzPts val="770"/>
              <a:buFontTx/>
              <a:buChar char="-"/>
              <a:defRPr/>
            </a:pPr>
            <a:r>
              <a:rPr lang="fr-FR" sz="1400"/>
              <a:t>D</a:t>
            </a:r>
            <a:r>
              <a:rPr lang="fr" sz="1400"/>
              <a:t>e lutte contre le harcèlement</a:t>
            </a:r>
            <a:endParaRPr/>
          </a:p>
          <a:p>
            <a:pPr marL="285750" indent="-285750">
              <a:lnSpc>
                <a:spcPct val="95000"/>
              </a:lnSpc>
              <a:buSzPts val="770"/>
              <a:buFontTx/>
              <a:buChar char="-"/>
              <a:defRPr/>
            </a:pPr>
            <a:endParaRPr lang="fr" sz="1400"/>
          </a:p>
          <a:p>
            <a:pPr marL="285750" indent="-285750">
              <a:lnSpc>
                <a:spcPct val="95000"/>
              </a:lnSpc>
              <a:buSzPts val="770"/>
              <a:buFontTx/>
              <a:buChar char="-"/>
              <a:defRPr/>
            </a:pPr>
            <a:r>
              <a:rPr lang="fr-FR" sz="1400"/>
              <a:t>L’égalité des chances avec les Cordées de la réussite</a:t>
            </a:r>
            <a:endParaRPr lang="fr" sz="1400"/>
          </a:p>
          <a:p>
            <a:pPr marL="285750" indent="-285750">
              <a:lnSpc>
                <a:spcPct val="95000"/>
              </a:lnSpc>
              <a:buSzPts val="770"/>
              <a:buFontTx/>
              <a:buChar char="-"/>
              <a:defRPr/>
            </a:pPr>
            <a:endParaRPr lang="fr" sz="1400"/>
          </a:p>
          <a:p>
            <a:pPr marL="285750" indent="-285750">
              <a:lnSpc>
                <a:spcPct val="95000"/>
              </a:lnSpc>
              <a:buSzPts val="770"/>
              <a:buFontTx/>
              <a:buChar char="-"/>
              <a:defRPr/>
            </a:pPr>
            <a:r>
              <a:rPr lang="fr-FR" sz="1400"/>
              <a:t>P</a:t>
            </a:r>
            <a:r>
              <a:rPr lang="fr" sz="1400"/>
              <a:t>our l’égalité homme-femme</a:t>
            </a:r>
            <a:endParaRPr/>
          </a:p>
          <a:p>
            <a:pPr marL="285750" indent="-285750">
              <a:lnSpc>
                <a:spcPct val="95000"/>
              </a:lnSpc>
              <a:buSzPts val="770"/>
              <a:buFontTx/>
              <a:buChar char="-"/>
              <a:defRPr/>
            </a:pPr>
            <a:endParaRPr lang="fr" sz="1400"/>
          </a:p>
          <a:p>
            <a:pPr marL="285750" indent="-285750">
              <a:lnSpc>
                <a:spcPct val="95000"/>
              </a:lnSpc>
              <a:buSzPts val="770"/>
              <a:buFontTx/>
              <a:buChar char="-"/>
              <a:defRPr/>
            </a:pPr>
            <a:r>
              <a:rPr lang="fr-FR" sz="1400"/>
              <a:t>De sensibilisation contre les discriminations</a:t>
            </a:r>
            <a:endParaRPr/>
          </a:p>
          <a:p>
            <a:pPr marL="285750" indent="-285750">
              <a:lnSpc>
                <a:spcPct val="95000"/>
              </a:lnSpc>
              <a:buSzPts val="770"/>
              <a:buFontTx/>
              <a:buChar char="-"/>
              <a:defRPr/>
            </a:pPr>
            <a:endParaRPr lang="fr-FR" sz="1400"/>
          </a:p>
          <a:p>
            <a:pPr marL="285750" indent="-285750">
              <a:lnSpc>
                <a:spcPct val="95000"/>
              </a:lnSpc>
              <a:buSzPts val="770"/>
              <a:buFontTx/>
              <a:buChar char="-"/>
              <a:defRPr/>
            </a:pPr>
            <a:endParaRPr lang="fr-FR" sz="1400">
              <a:highlight>
                <a:srgbClr val="FFFF00"/>
              </a:highlight>
            </a:endParaRPr>
          </a:p>
          <a:p>
            <a:pPr marL="0" indent="0">
              <a:lnSpc>
                <a:spcPct val="95000"/>
              </a:lnSpc>
              <a:buSzPts val="770"/>
              <a:buNone/>
              <a:defRPr/>
            </a:pPr>
            <a:endParaRPr sz="1400"/>
          </a:p>
        </p:txBody>
      </p:sp>
      <p:sp>
        <p:nvSpPr>
          <p:cNvPr id="350" name="Google Shape;350;p49"/>
          <p:cNvSpPr txBox="1">
            <a:spLocks noGrp="1"/>
          </p:cNvSpPr>
          <p:nvPr>
            <p:ph type="title"/>
          </p:nvPr>
        </p:nvSpPr>
        <p:spPr bwMode="auto">
          <a:xfrm>
            <a:off x="258808" y="164905"/>
            <a:ext cx="8520600" cy="572700"/>
          </a:xfrm>
          <a:prstGeom prst="rect">
            <a:avLst/>
          </a:prstGeom>
        </p:spPr>
        <p:txBody>
          <a:bodyPr spcFirstLastPara="1" vert="horz" wrap="square" lIns="91425" tIns="91425" rIns="91425" bIns="91425" rtlCol="0" anchor="t" anchorCtr="0">
            <a:normAutofit/>
          </a:bodyPr>
          <a:lstStyle/>
          <a:p>
            <a:pPr>
              <a:defRPr/>
            </a:pPr>
            <a:r>
              <a:rPr lang="fr" sz="2500" b="1"/>
              <a:t>S’engager en continu </a:t>
            </a:r>
            <a:r>
              <a:rPr lang="fr" sz="2500">
                <a:ea typeface="Calibri"/>
                <a:cs typeface="Calibri"/>
              </a:rPr>
              <a:t>vers la soutenabilité</a:t>
            </a:r>
            <a:r>
              <a:rPr lang="fr" sz="2500"/>
              <a:t> </a:t>
            </a:r>
            <a:endParaRPr sz="2500"/>
          </a:p>
        </p:txBody>
      </p:sp>
      <p:pic>
        <p:nvPicPr>
          <p:cNvPr id="2" name="Image 1"/>
          <p:cNvPicPr>
            <a:picLocks noChangeAspect="1"/>
          </p:cNvPicPr>
          <p:nvPr/>
        </p:nvPicPr>
        <p:blipFill>
          <a:blip r:embed="rId2">
            <a:duotone>
              <a:schemeClr val="accent6">
                <a:shade val="45000"/>
                <a:satMod val="135000"/>
              </a:schemeClr>
              <a:prstClr val="white"/>
            </a:duotone>
          </a:blip>
          <a:stretch/>
        </p:blipFill>
        <p:spPr bwMode="auto">
          <a:xfrm>
            <a:off x="8460432" y="65799"/>
            <a:ext cx="683568" cy="770913"/>
          </a:xfrm>
          <a:prstGeom prst="rect">
            <a:avLst/>
          </a:prstGeom>
          <a:ln>
            <a:noFill/>
          </a:ln>
        </p:spPr>
      </p:pic>
      <p:cxnSp>
        <p:nvCxnSpPr>
          <p:cNvPr id="3" name="Connecteur droit 2"/>
          <p:cNvCxnSpPr>
            <a:cxnSpLocks/>
          </p:cNvCxnSpPr>
          <p:nvPr/>
        </p:nvCxnSpPr>
        <p:spPr bwMode="auto">
          <a:xfrm>
            <a:off x="0" y="848705"/>
            <a:ext cx="9144000" cy="0"/>
          </a:xfrm>
          <a:prstGeom prst="line">
            <a:avLst/>
          </a:prstGeom>
          <a:ln w="57150">
            <a:solidFill>
              <a:srgbClr val="63003C"/>
            </a:solidFill>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311700" y="188640"/>
            <a:ext cx="8520600" cy="763600"/>
          </a:xfrm>
        </p:spPr>
        <p:txBody>
          <a:bodyPr/>
          <a:lstStyle/>
          <a:p>
            <a:pPr>
              <a:defRPr/>
            </a:pPr>
            <a:r>
              <a:rPr lang="fr-FR"/>
              <a:t>Recommandations LERU</a:t>
            </a:r>
            <a:endParaRPr/>
          </a:p>
        </p:txBody>
      </p:sp>
      <p:sp>
        <p:nvSpPr>
          <p:cNvPr id="5" name="Espace réservé du texte 4"/>
          <p:cNvSpPr>
            <a:spLocks noGrp="1"/>
          </p:cNvSpPr>
          <p:nvPr>
            <p:ph type="body" idx="1"/>
          </p:nvPr>
        </p:nvSpPr>
        <p:spPr bwMode="auto">
          <a:xfrm>
            <a:off x="311700" y="764704"/>
            <a:ext cx="8520600" cy="5282760"/>
          </a:xfrm>
        </p:spPr>
        <p:txBody>
          <a:bodyPr>
            <a:normAutofit lnSpcReduction="10000"/>
          </a:bodyPr>
          <a:lstStyle/>
          <a:p>
            <a:pPr marL="114300" indent="0">
              <a:buNone/>
              <a:defRPr/>
            </a:pPr>
            <a:endParaRPr lang="fr-FR" sz="1400"/>
          </a:p>
          <a:p>
            <a:pPr marL="114300" indent="0">
              <a:buNone/>
              <a:defRPr/>
            </a:pPr>
            <a:r>
              <a:rPr lang="fr-FR" sz="1400"/>
              <a:t>• Dans les prestations de construction ou de location de bâtiments universitaires : prise en compte du carbone embarqué des bâtiments, respect des normes environnementales internationales fortes du bâtiment (ex : LEED, BREEAM,) (dont neutralité carbone, prise en compte de la biodiversité…). Plus spécifiquement, nous recommandons que le chauffage et l'électricité dans les nouveaux bâtiments utilisent des technologies à faible émission de carbone, en privilégiant les énergies renouvelables, et que l'utilisation de l'espace dans les bâtiments neufs (et existants) soit optimisée. Les rénovations de bâtiments doivent viser à réduire autant que possible l'utilisation de combustibles fossiles ;</a:t>
            </a:r>
            <a:endParaRPr/>
          </a:p>
          <a:p>
            <a:pPr marL="114300" indent="0">
              <a:buNone/>
              <a:defRPr/>
            </a:pPr>
            <a:r>
              <a:rPr lang="fr-FR" sz="1400"/>
              <a:t>• </a:t>
            </a:r>
            <a:endParaRPr/>
          </a:p>
          <a:p>
            <a:pPr marL="114300" indent="0">
              <a:buNone/>
              <a:defRPr/>
            </a:pPr>
            <a:r>
              <a:rPr lang="fr-FR" sz="1400"/>
              <a:t>Dans les services de voyage/mobilité : réduction des émissions de GES liées aux déplacements en avion. Les universités devraient s'appuyer sur les expériences acquises pendant la pandémie en ce qui concerne la collaboration virtuelle et veiller à ce que leurs émissions liées aux voyages en avion restent bien en deçà des niveaux d'avant la pandémie. Nous appelons les organismes de financement à ajuster leurs règles de financement afin que les universités puissent mettre en œuvre leurs mesures de réduction des émissions de GES liées au transport aérien et privilégier les modes de transport à faible émission de carbone (par exemple, des coûts plus élevés pour les billets de train, les indemnisations, les taxes de pilotage) ;</a:t>
            </a:r>
            <a:endParaRPr/>
          </a:p>
          <a:p>
            <a:pPr marL="114300" indent="0">
              <a:buNone/>
              <a:defRPr/>
            </a:pPr>
            <a:r>
              <a:rPr lang="fr-FR" sz="1400"/>
              <a:t>• </a:t>
            </a:r>
            <a:endParaRPr/>
          </a:p>
          <a:p>
            <a:pPr marL="114300" indent="0">
              <a:buNone/>
              <a:defRPr/>
            </a:pPr>
            <a:r>
              <a:rPr lang="fr-FR" sz="1400"/>
              <a:t>Dans les services de restauration : réduire l'empreinte carbone en augmentant les options végétariennes et végétaliennes dans les cantines universitaires, en tenant compte de la quantité et du type de viande proposée (où l'élimination/la réduction de la viande de ruminants peut faire une grande différence), en achetant des aliments produits de manière écologique qui sont produits et transformés avec un impact minimal sur le climat et la biodiversité, et où les produits du commerce équitable sont privilégiés ;</a:t>
            </a:r>
            <a:endParaRPr/>
          </a:p>
          <a:p>
            <a:pPr marL="114300" indent="0">
              <a:buNone/>
              <a:defRPr/>
            </a:pPr>
            <a:endParaRPr lang="fr-FR" sz="1400"/>
          </a:p>
          <a:p>
            <a:pPr marL="114300" indent="0">
              <a:buNone/>
              <a:defRPr/>
            </a:pPr>
            <a:r>
              <a:rPr lang="fr-FR" sz="1400"/>
              <a:t>• Dans les technologies de l'information (y compris les gros équipements de laboratoire) : Optimiser et/ou réduire le nombre global d'appareils grâce à une culture du partage et moins d'articles par personne, prolongeant la durée de vie des produits là où cela a un sens écologique.</a:t>
            </a:r>
            <a:endParaRPr/>
          </a:p>
          <a:p>
            <a:pPr marL="114300" indent="0">
              <a:buNone/>
              <a:defRPr/>
            </a:pPr>
            <a:endParaRPr lang="fr-FR" sz="1400"/>
          </a:p>
          <a:p>
            <a:pPr marL="114300" indent="0">
              <a:buNone/>
              <a:defRPr/>
            </a:pPr>
            <a:endParaRPr lang="fr-FR" sz="1400"/>
          </a:p>
        </p:txBody>
      </p:sp>
    </p:spTree>
  </p:cSld>
  <p:clrMapOvr>
    <a:masterClrMapping/>
  </p:clrMapOvr>
</p:sld>
</file>

<file path=ppt/theme/theme1.xml><?xml version="1.0" encoding="utf-8"?>
<a:theme xmlns:a="http://schemas.openxmlformats.org/drawingml/2006/main" name="2_UPSACLAY">
  <a:themeElements>
    <a:clrScheme name="UPSACLAY 1">
      <a:dk1>
        <a:srgbClr val="63003C"/>
      </a:dk1>
      <a:lt1>
        <a:srgbClr val="FFFFFF"/>
      </a:lt1>
      <a:dk2>
        <a:srgbClr val="303E48"/>
      </a:dk2>
      <a:lt2>
        <a:srgbClr val="BDC4BC"/>
      </a:lt2>
      <a:accent1>
        <a:srgbClr val="DA5200"/>
      </a:accent1>
      <a:accent2>
        <a:srgbClr val="006996"/>
      </a:accent2>
      <a:accent3>
        <a:srgbClr val="FFFFFF"/>
      </a:accent3>
      <a:accent4>
        <a:srgbClr val="86B700"/>
      </a:accent4>
      <a:accent5>
        <a:srgbClr val="464595"/>
      </a:accent5>
      <a:accent6>
        <a:srgbClr val="80143C"/>
      </a:accent6>
      <a:hlink>
        <a:srgbClr val="63003C"/>
      </a:hlink>
      <a:folHlink>
        <a:srgbClr val="B8ACD7"/>
      </a:folHlink>
    </a:clrScheme>
    <a:fontScheme name="Université Paris-Saclay">
      <a:majorFont>
        <a:latin typeface="Open Sans"/>
        <a:ea typeface="Arial"/>
        <a:cs typeface="Arial Unicode MS"/>
      </a:majorFont>
      <a:minorFont>
        <a:latin typeface="Open Sans"/>
        <a:ea typeface="Arial"/>
        <a:cs typeface="Arial Unicode MS"/>
      </a:minorFont>
    </a:fontScheme>
    <a:fmtScheme name="Thème 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TotalTime>
  <Words>2245</Words>
  <Application>Microsoft Office PowerPoint</Application>
  <DocSecurity>0</DocSecurity>
  <PresentationFormat>Affichage à l'écran (4:3)</PresentationFormat>
  <Paragraphs>195</Paragraphs>
  <Slides>19</Slides>
  <Notes>0</Notes>
  <HiddenSlides>2</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19</vt:i4>
      </vt:variant>
    </vt:vector>
  </HeadingPairs>
  <TitlesOfParts>
    <vt:vector size="28" baseType="lpstr">
      <vt:lpstr>Arial Unicode MS</vt:lpstr>
      <vt:lpstr>Arial</vt:lpstr>
      <vt:lpstr>Calibri</vt:lpstr>
      <vt:lpstr>Courier New</vt:lpstr>
      <vt:lpstr>Libre Franklin</vt:lpstr>
      <vt:lpstr>Open Sans</vt:lpstr>
      <vt:lpstr>Symbol</vt:lpstr>
      <vt:lpstr>Wingdings</vt:lpstr>
      <vt:lpstr>2_UPSACLAY</vt:lpstr>
      <vt:lpstr>Présentation PowerPoint</vt:lpstr>
      <vt:lpstr>Recherche</vt:lpstr>
      <vt:lpstr>Recherche</vt:lpstr>
      <vt:lpstr>Présentation PowerPoint</vt:lpstr>
      <vt:lpstr>Présentation PowerPoint</vt:lpstr>
      <vt:lpstr>EN vrac pour pour moi</vt:lpstr>
      <vt:lpstr>S’engager en continu vers la soutenabilité </vt:lpstr>
      <vt:lpstr>S’engager en continu vers la soutenabilité </vt:lpstr>
      <vt:lpstr>Recommandations LERU</vt:lpstr>
      <vt:lpstr>Réduire les impacts environnementaux</vt:lpstr>
      <vt:lpstr>Faire pencher la balance vers la provision de services demandant moins de ressources</vt:lpstr>
      <vt:lpstr>Présentation PowerPoint</vt:lpstr>
      <vt:lpstr>Réduire les impacts environnementaux</vt:lpstr>
      <vt:lpstr>Réduire les impacts environnementaux</vt:lpstr>
      <vt:lpstr>Réduire les impacts environnementaux</vt:lpstr>
      <vt:lpstr>Présentation PowerPoint</vt:lpstr>
      <vt:lpstr>Présentation PowerPoint</vt:lpstr>
      <vt:lpstr>Présentation PowerPoint</vt:lpstr>
      <vt:lpstr>Bilan GES CNRS (labos 1.5)</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Virginie Paris</dc:creator>
  <cp:keywords/>
  <dc:description>Modèle de présentation PowerPoint au format 4/3e</dc:description>
  <cp:lastModifiedBy>JC Le Clech</cp:lastModifiedBy>
  <cp:revision>974</cp:revision>
  <dcterms:created xsi:type="dcterms:W3CDTF">2020-02-07T10:36:28Z</dcterms:created>
  <dcterms:modified xsi:type="dcterms:W3CDTF">2023-06-06T14:15:08Z</dcterms:modified>
  <cp:category>Présentation</cp:category>
  <dc:identifier/>
  <cp:contentStatus/>
  <dc:language/>
  <cp:version/>
</cp:coreProperties>
</file>