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4" r:id="rId2"/>
    <p:sldId id="295" r:id="rId3"/>
    <p:sldId id="296" r:id="rId4"/>
    <p:sldId id="297" r:id="rId5"/>
    <p:sldId id="298" r:id="rId6"/>
    <p:sldId id="299" r:id="rId7"/>
    <p:sldId id="300" r:id="rId8"/>
    <p:sldId id="301" r:id="rId9"/>
    <p:sldId id="302" r:id="rId10"/>
    <p:sldId id="303" r:id="rId11"/>
    <p:sldId id="304" r:id="rId12"/>
    <p:sldId id="305" r:id="rId13"/>
    <p:sldId id="306" r:id="rId14"/>
    <p:sldId id="307" r:id="rId15"/>
    <p:sldId id="308" r:id="rId16"/>
    <p:sldId id="309" r:id="rId17"/>
  </p:sldIdLst>
  <p:sldSz cx="9144000" cy="6858000" type="screen4x3"/>
  <p:notesSz cx="9144000" cy="6858000"/>
  <p:defaultTex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F3C9234-0AE6-2F94-1E4D-DF2FE3BBC4C7}">
  <a:tblStyle styleId="{DF3C9234-0AE6-2F94-1E4D-DF2FE3BBC4C7}" styleName="Style moyen 2 - Accentuation 1">
    <a:wholeTbl>
      <a:tcTxStyle>
        <a:fontRef idx="minor">
          <a:prstClr val="black"/>
        </a:fontRef>
        <a:schemeClr val="dk1"/>
      </a:tcTxStyle>
      <a:tcStyle>
        <a:tcBdr>
          <a:left>
            <a:ln w="12700">
              <a:solidFill>
                <a:schemeClr val="lt1"/>
              </a:solidFill>
            </a:ln>
          </a:left>
          <a:right>
            <a:ln w="12700">
              <a:solidFill>
                <a:schemeClr val="lt1"/>
              </a:solidFill>
            </a:ln>
          </a:right>
          <a:top>
            <a:ln w="12700">
              <a:solidFill>
                <a:schemeClr val="lt1"/>
              </a:solidFill>
            </a:ln>
          </a:top>
          <a:bottom>
            <a:ln w="12700">
              <a:solidFill>
                <a:schemeClr val="lt1"/>
              </a:solidFill>
            </a:ln>
          </a:bottom>
          <a:insideH>
            <a:ln w="12700">
              <a:solidFill>
                <a:schemeClr val="lt1"/>
              </a:solidFill>
            </a:ln>
          </a:insideH>
          <a:insideV>
            <a:ln w="12700">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fill>
          <a:solidFill>
            <a:schemeClr val="accent1">
              <a:tint val="40000"/>
            </a:schemeClr>
          </a:solidFill>
        </a:fill>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a:solidFill>
                <a:schemeClr val="lt1"/>
              </a:solidFill>
            </a:ln>
          </a:top>
        </a:tcBdr>
        <a:fill>
          <a:solidFill>
            <a:schemeClr val="accent1"/>
          </a:solidFill>
        </a:fill>
      </a:tcStyle>
    </a:lastRow>
    <a:seCell>
      <a:tcStyle>
        <a:tcBdr/>
      </a:tcStyle>
    </a:seCell>
    <a:swCell>
      <a:tcStyle>
        <a:tcBdr/>
      </a:tcStyle>
    </a:swCell>
    <a:firstRow>
      <a:tcTxStyle b="on">
        <a:fontRef idx="minor">
          <a:prstClr val="black"/>
        </a:fontRef>
        <a:schemeClr val="lt1"/>
      </a:tcTxStyle>
      <a:tcStyle>
        <a:tcBdr>
          <a:bottom>
            <a:ln w="38100">
              <a:solidFill>
                <a:schemeClr val="lt1"/>
              </a:solidFill>
            </a:ln>
          </a:bottom>
        </a:tcBdr>
        <a:fill>
          <a:solidFill>
            <a:schemeClr val="accent1"/>
          </a:solidFill>
        </a:fill>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8" d="100"/>
          <a:sy n="88" d="100"/>
        </p:scale>
        <p:origin x="462"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title" preserve="1" userDrawn="1">
  <p:cSld name="Titre-prune">
    <p:spTree>
      <p:nvGrpSpPr>
        <p:cNvPr id="1" name=""/>
        <p:cNvGrpSpPr/>
        <p:nvPr/>
      </p:nvGrpSpPr>
      <p:grpSpPr bwMode="auto">
        <a:xfrm>
          <a:off x="0" y="0"/>
          <a:ext cx="0" cy="0"/>
          <a:chOff x="0" y="0"/>
          <a:chExt cx="0" cy="0"/>
        </a:xfrm>
      </p:grpSpPr>
      <p:sp>
        <p:nvSpPr>
          <p:cNvPr id="7" name="Rectangle 6"/>
          <p:cNvSpPr/>
          <p:nvPr userDrawn="1"/>
        </p:nvSpPr>
        <p:spPr bwMode="auto">
          <a:xfrm>
            <a:off x="0" y="0"/>
            <a:ext cx="9144000" cy="6858000"/>
          </a:xfrm>
          <a:prstGeom prst="rect">
            <a:avLst/>
          </a:prstGeom>
          <a:solidFill>
            <a:srgbClr val="630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685800">
              <a:lnSpc>
                <a:spcPct val="100000"/>
              </a:lnSpc>
              <a:spcBef>
                <a:spcPts val="0"/>
              </a:spcBef>
              <a:spcAft>
                <a:spcPts val="0"/>
              </a:spcAft>
              <a:buClrTx/>
              <a:buSzTx/>
              <a:buFontTx/>
              <a:buNone/>
              <a:defRPr/>
            </a:pPr>
            <a:endParaRPr lang="fr-FR" sz="1000" b="0" i="0" u="none" strike="noStrike" cap="none" spc="0">
              <a:ln>
                <a:noFill/>
              </a:ln>
              <a:solidFill>
                <a:srgbClr val="FFFFFF"/>
              </a:solidFill>
              <a:latin typeface="Open Sans"/>
              <a:ea typeface="Arial"/>
            </a:endParaRPr>
          </a:p>
        </p:txBody>
      </p:sp>
      <p:sp>
        <p:nvSpPr>
          <p:cNvPr id="2" name="Title 1"/>
          <p:cNvSpPr>
            <a:spLocks noGrp="1"/>
          </p:cNvSpPr>
          <p:nvPr>
            <p:ph type="ctrTitle"/>
          </p:nvPr>
        </p:nvSpPr>
        <p:spPr bwMode="auto">
          <a:xfrm>
            <a:off x="272129" y="2165229"/>
            <a:ext cx="8305341" cy="3252160"/>
          </a:xfrm>
        </p:spPr>
        <p:txBody>
          <a:bodyPr anchor="b">
            <a:normAutofit/>
          </a:bodyPr>
          <a:lstStyle>
            <a:lvl1pPr algn="l">
              <a:defRPr sz="3750">
                <a:solidFill>
                  <a:schemeClr val="bg1"/>
                </a:solidFill>
              </a:defRPr>
            </a:lvl1pPr>
          </a:lstStyle>
          <a:p>
            <a:pPr>
              <a:defRPr/>
            </a:pPr>
            <a:r>
              <a:rPr lang="fr-FR"/>
              <a:t>Modifiez le style du titre</a:t>
            </a:r>
            <a:endParaRPr lang="en-US"/>
          </a:p>
        </p:txBody>
      </p:sp>
      <p:sp>
        <p:nvSpPr>
          <p:cNvPr id="3" name="Subtitle 2"/>
          <p:cNvSpPr>
            <a:spLocks noGrp="1"/>
          </p:cNvSpPr>
          <p:nvPr>
            <p:ph type="subTitle" idx="1"/>
          </p:nvPr>
        </p:nvSpPr>
        <p:spPr bwMode="auto">
          <a:xfrm>
            <a:off x="272129" y="5529530"/>
            <a:ext cx="4787999" cy="746185"/>
          </a:xfrm>
        </p:spPr>
        <p:txBody>
          <a:bodyPr anchor="b">
            <a:normAutofit/>
          </a:bodyPr>
          <a:lstStyle>
            <a:lvl1pPr marL="0" indent="0" algn="l">
              <a:buNone/>
              <a:defRPr sz="15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a:defRPr/>
            </a:pPr>
            <a:r>
              <a:rPr lang="fr-FR"/>
              <a:t>Modifiez le style des sous-titres du masque</a:t>
            </a:r>
            <a:endParaRPr lang="en-US"/>
          </a:p>
        </p:txBody>
      </p:sp>
      <p:pic>
        <p:nvPicPr>
          <p:cNvPr id="5" name="Picture 4" descr="A picture containing drawing&#10;&#10;Description automatically generated"/>
          <p:cNvPicPr>
            <a:picLocks noChangeAspect="1"/>
          </p:cNvPicPr>
          <p:nvPr userDrawn="1"/>
        </p:nvPicPr>
        <p:blipFill>
          <a:blip r:embed="rId2"/>
          <a:stretch/>
        </p:blipFill>
        <p:spPr bwMode="auto">
          <a:xfrm>
            <a:off x="1" y="-94667"/>
            <a:ext cx="5060126" cy="2274214"/>
          </a:xfrm>
          <a:prstGeom prst="rect">
            <a:avLst/>
          </a:prstGeom>
        </p:spPr>
      </p:pic>
      <p:pic>
        <p:nvPicPr>
          <p:cNvPr id="6" name="Image 4"/>
          <p:cNvPicPr>
            <a:picLocks noChangeAspect="1"/>
          </p:cNvPicPr>
          <p:nvPr userDrawn="1"/>
        </p:nvPicPr>
        <p:blipFill>
          <a:blip r:embed="rId3"/>
          <a:stretch/>
        </p:blipFill>
        <p:spPr bwMode="auto">
          <a:xfrm rot="16199998">
            <a:off x="4459654" y="2173654"/>
            <a:ext cx="224692" cy="9144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type="obj" userDrawn="1">
  <p:cSld name="Titre et contenu">
    <p:spTree>
      <p:nvGrpSpPr>
        <p:cNvPr id="1" name=""/>
        <p:cNvGrpSpPr/>
        <p:nvPr/>
      </p:nvGrpSpPr>
      <p:grpSpPr bwMode="auto">
        <a:xfrm>
          <a:off x="0" y="0"/>
          <a:ext cx="0" cy="0"/>
          <a:chOff x="0" y="0"/>
          <a:chExt cx="0" cy="0"/>
        </a:xfrm>
      </p:grpSpPr>
      <p:sp>
        <p:nvSpPr>
          <p:cNvPr id="2" name="Titre 1"/>
          <p:cNvSpPr>
            <a:spLocks noGrp="1"/>
          </p:cNvSpPr>
          <p:nvPr>
            <p:ph type="title"/>
          </p:nvPr>
        </p:nvSpPr>
        <p:spPr bwMode="auto"/>
        <p:txBody>
          <a:bodyPr/>
          <a:lstStyle/>
          <a:p>
            <a:pPr>
              <a:defRPr/>
            </a:pPr>
            <a:r>
              <a:rPr lang="fr-FR"/>
              <a:t>Modifiez le style du titre</a:t>
            </a:r>
            <a:endParaRPr/>
          </a:p>
        </p:txBody>
      </p:sp>
      <p:sp>
        <p:nvSpPr>
          <p:cNvPr id="3" name="Espace réservé du contenu 2"/>
          <p:cNvSpPr>
            <a:spLocks noGrp="1"/>
          </p:cNvSpPr>
          <p:nvPr>
            <p:ph idx="1"/>
          </p:nvPr>
        </p:nvSpPr>
        <p:spPr bwMode="auto"/>
        <p:txBody>
          <a:bodyPr/>
          <a:lstStyle/>
          <a:p>
            <a:pPr>
              <a:defRPr/>
            </a:pPr>
            <a:r>
              <a:rPr lang="fr-FR"/>
              <a:t>Modifier les styles du texte du masque</a:t>
            </a:r>
            <a:br>
              <a:rPr lang="fr-FR"/>
            </a:br>
            <a:r>
              <a:rPr lang="fr-FR"/>
              <a:t>Deuxième niveau</a:t>
            </a:r>
            <a:br>
              <a:rPr lang="fr-FR"/>
            </a:br>
            <a:r>
              <a:rPr lang="fr-FR"/>
              <a:t>Troisième niveau</a:t>
            </a:r>
            <a:br>
              <a:rPr lang="fr-FR"/>
            </a:br>
            <a:r>
              <a:rPr lang="fr-FR"/>
              <a:t>Quatrième niveau</a:t>
            </a:r>
            <a:br>
              <a:rPr lang="fr-FR"/>
            </a:br>
            <a:r>
              <a:rPr lang="fr-FR"/>
              <a:t>Cinquième niveau</a:t>
            </a:r>
            <a:endParaRPr/>
          </a:p>
        </p:txBody>
      </p:sp>
      <p:sp>
        <p:nvSpPr>
          <p:cNvPr id="4" name="Espace réservé de la date 3"/>
          <p:cNvSpPr>
            <a:spLocks noGrp="1"/>
          </p:cNvSpPr>
          <p:nvPr>
            <p:ph type="dt" sz="half" idx="10"/>
          </p:nvPr>
        </p:nvSpPr>
        <p:spPr bwMode="auto"/>
        <p:txBody>
          <a:bodyPr/>
          <a:lstStyle/>
          <a:p>
            <a:pPr>
              <a:defRPr/>
            </a:pPr>
            <a:fld id="{ADFC7800-D5CD-6649-97C8-A8DF30958EDA}" type="datetimeFigureOut">
              <a:rPr lang="fr-FR"/>
              <a:t>06/06/2023</a:t>
            </a:fld>
            <a:endParaRPr lang="fr-FR"/>
          </a:p>
        </p:txBody>
      </p:sp>
      <p:sp>
        <p:nvSpPr>
          <p:cNvPr id="5" name="Espace réservé du pied de page 4"/>
          <p:cNvSpPr>
            <a:spLocks noGrp="1"/>
          </p:cNvSpPr>
          <p:nvPr>
            <p:ph type="ftr" sz="quarter" idx="11"/>
          </p:nvPr>
        </p:nvSpPr>
        <p:spPr bwMode="auto"/>
        <p:txBody>
          <a:bodyPr/>
          <a:lstStyle/>
          <a:p>
            <a:pPr>
              <a:defRPr/>
            </a:pPr>
            <a:endParaRPr lang="fr-FR"/>
          </a:p>
        </p:txBody>
      </p:sp>
      <p:sp>
        <p:nvSpPr>
          <p:cNvPr id="6" name="Espace réservé du numéro de diapositive 5"/>
          <p:cNvSpPr>
            <a:spLocks noGrp="1"/>
          </p:cNvSpPr>
          <p:nvPr>
            <p:ph type="sldNum" sz="quarter" idx="12"/>
          </p:nvPr>
        </p:nvSpPr>
        <p:spPr bwMode="auto"/>
        <p:txBody>
          <a:bodyPr/>
          <a:lstStyle/>
          <a:p>
            <a:pPr>
              <a:defRPr/>
            </a:pPr>
            <a:fld id="{8091571B-9AC5-AF46-B36A-C312E20CDF43}" type="slidenum">
              <a:rPr lang="fr-F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title" preserve="1" userDrawn="1">
  <p:cSld name="Titre-blanc">
    <p:spTree>
      <p:nvGrpSpPr>
        <p:cNvPr id="1" name=""/>
        <p:cNvGrpSpPr/>
        <p:nvPr/>
      </p:nvGrpSpPr>
      <p:grpSpPr bwMode="auto">
        <a:xfrm>
          <a:off x="0" y="0"/>
          <a:ext cx="0" cy="0"/>
          <a:chOff x="0" y="0"/>
          <a:chExt cx="0" cy="0"/>
        </a:xfrm>
      </p:grpSpPr>
      <p:sp>
        <p:nvSpPr>
          <p:cNvPr id="2" name="Title 1"/>
          <p:cNvSpPr>
            <a:spLocks noGrp="1"/>
          </p:cNvSpPr>
          <p:nvPr>
            <p:ph type="ctrTitle"/>
          </p:nvPr>
        </p:nvSpPr>
        <p:spPr bwMode="auto">
          <a:xfrm>
            <a:off x="272129" y="2165229"/>
            <a:ext cx="8305341" cy="3252160"/>
          </a:xfrm>
        </p:spPr>
        <p:txBody>
          <a:bodyPr anchor="b">
            <a:normAutofit/>
          </a:bodyPr>
          <a:lstStyle>
            <a:lvl1pPr algn="l">
              <a:defRPr sz="3750">
                <a:solidFill>
                  <a:schemeClr val="tx1"/>
                </a:solidFill>
              </a:defRPr>
            </a:lvl1pPr>
          </a:lstStyle>
          <a:p>
            <a:pPr>
              <a:defRPr/>
            </a:pPr>
            <a:r>
              <a:rPr lang="fr-FR"/>
              <a:t>Modifiez le style du titre</a:t>
            </a:r>
            <a:endParaRPr lang="en-US"/>
          </a:p>
        </p:txBody>
      </p:sp>
      <p:sp>
        <p:nvSpPr>
          <p:cNvPr id="3" name="Subtitle 2"/>
          <p:cNvSpPr>
            <a:spLocks noGrp="1"/>
          </p:cNvSpPr>
          <p:nvPr>
            <p:ph type="subTitle" idx="1"/>
          </p:nvPr>
        </p:nvSpPr>
        <p:spPr bwMode="auto">
          <a:xfrm>
            <a:off x="272129" y="5529530"/>
            <a:ext cx="4787999" cy="746185"/>
          </a:xfrm>
        </p:spPr>
        <p:txBody>
          <a:bodyPr anchor="b">
            <a:normAutofit/>
          </a:bodyPr>
          <a:lstStyle>
            <a:lvl1pPr marL="0" indent="0" algn="l">
              <a:buNone/>
              <a:defRPr sz="15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a:defRPr/>
            </a:pPr>
            <a:r>
              <a:rPr lang="fr-FR"/>
              <a:t>Modifiez le style des sous-titres du masque</a:t>
            </a:r>
            <a:endParaRPr lang="en-US"/>
          </a:p>
        </p:txBody>
      </p:sp>
      <p:pic>
        <p:nvPicPr>
          <p:cNvPr id="8" name="Picture 7" descr="A picture containing food, drawing&#10;&#10;Description automatically generated"/>
          <p:cNvPicPr>
            <a:picLocks noChangeAspect="1"/>
          </p:cNvPicPr>
          <p:nvPr userDrawn="1"/>
        </p:nvPicPr>
        <p:blipFill>
          <a:blip r:embed="rId2"/>
          <a:stretch/>
        </p:blipFill>
        <p:spPr bwMode="auto">
          <a:xfrm>
            <a:off x="-1" y="-108986"/>
            <a:ext cx="5060133" cy="2274215"/>
          </a:xfrm>
          <a:prstGeom prst="rect">
            <a:avLst/>
          </a:prstGeom>
        </p:spPr>
      </p:pic>
      <p:pic>
        <p:nvPicPr>
          <p:cNvPr id="9" name="Image 6"/>
          <p:cNvPicPr>
            <a:picLocks noChangeAspect="1"/>
          </p:cNvPicPr>
          <p:nvPr userDrawn="1"/>
        </p:nvPicPr>
        <p:blipFill>
          <a:blip r:embed="rId3"/>
          <a:stretch/>
        </p:blipFill>
        <p:spPr bwMode="auto">
          <a:xfrm rot="16199998">
            <a:off x="4459654" y="2173654"/>
            <a:ext cx="224692" cy="9144000"/>
          </a:xfrm>
          <a:prstGeom prst="rect">
            <a:avLst/>
          </a:prstGeom>
        </p:spPr>
      </p:pic>
      <p:sp>
        <p:nvSpPr>
          <p:cNvPr id="4" name="Rectangle 3"/>
          <p:cNvSpPr/>
          <p:nvPr userDrawn="1"/>
        </p:nvSpPr>
        <p:spPr bwMode="auto">
          <a:xfrm>
            <a:off x="7663070" y="6092687"/>
            <a:ext cx="1411356" cy="540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a:lnSpc>
                <a:spcPct val="100000"/>
              </a:lnSpc>
              <a:spcBef>
                <a:spcPts val="0"/>
              </a:spcBef>
              <a:spcAft>
                <a:spcPts val="0"/>
              </a:spcAft>
              <a:buClrTx/>
              <a:buSzTx/>
              <a:buFontTx/>
              <a:buNone/>
              <a:defRPr/>
            </a:pPr>
            <a:endParaRPr lang="en-US" sz="1350" b="0" i="0" u="none" strike="noStrike" cap="none" spc="0">
              <a:ln>
                <a:noFill/>
              </a:ln>
              <a:solidFill>
                <a:srgbClr val="FFFFFF"/>
              </a:solidFill>
              <a:latin typeface="Open Sans"/>
              <a:ea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preserve="1" userDrawn="1">
  <p:cSld name="Chapitre_texte">
    <p:spTree>
      <p:nvGrpSpPr>
        <p:cNvPr id="1" name=""/>
        <p:cNvGrpSpPr/>
        <p:nvPr/>
      </p:nvGrpSpPr>
      <p:grpSpPr bwMode="auto">
        <a:xfrm>
          <a:off x="0" y="0"/>
          <a:ext cx="0" cy="0"/>
          <a:chOff x="0" y="0"/>
          <a:chExt cx="0" cy="0"/>
        </a:xfrm>
      </p:grpSpPr>
      <p:sp>
        <p:nvSpPr>
          <p:cNvPr id="2" name="Title 1"/>
          <p:cNvSpPr>
            <a:spLocks noGrp="1"/>
          </p:cNvSpPr>
          <p:nvPr>
            <p:ph type="ctrTitle"/>
          </p:nvPr>
        </p:nvSpPr>
        <p:spPr bwMode="auto">
          <a:xfrm>
            <a:off x="272129" y="1360159"/>
            <a:ext cx="8305341" cy="3252160"/>
          </a:xfrm>
        </p:spPr>
        <p:txBody>
          <a:bodyPr anchor="b">
            <a:normAutofit/>
          </a:bodyPr>
          <a:lstStyle>
            <a:lvl1pPr algn="l">
              <a:defRPr sz="3000" b="1">
                <a:solidFill>
                  <a:schemeClr val="tx1"/>
                </a:solidFill>
              </a:defRPr>
            </a:lvl1pPr>
          </a:lstStyle>
          <a:p>
            <a:pPr>
              <a:defRPr/>
            </a:pPr>
            <a:r>
              <a:rPr lang="fr-FR"/>
              <a:t>Modifiez le style du titre</a:t>
            </a:r>
            <a:endParaRPr lang="en-US"/>
          </a:p>
        </p:txBody>
      </p:sp>
      <p:pic>
        <p:nvPicPr>
          <p:cNvPr id="9" name="Image 6"/>
          <p:cNvPicPr>
            <a:picLocks noChangeAspect="1"/>
          </p:cNvPicPr>
          <p:nvPr userDrawn="1"/>
        </p:nvPicPr>
        <p:blipFill>
          <a:blip r:embed="rId2"/>
          <a:stretch/>
        </p:blipFill>
        <p:spPr bwMode="auto">
          <a:xfrm rot="16199998">
            <a:off x="4459654" y="2173654"/>
            <a:ext cx="224692" cy="9144000"/>
          </a:xfrm>
          <a:prstGeom prst="rect">
            <a:avLst/>
          </a:prstGeom>
        </p:spPr>
      </p:pic>
      <p:pic>
        <p:nvPicPr>
          <p:cNvPr id="6" name="Image 7"/>
          <p:cNvPicPr>
            <a:picLocks noChangeAspect="1"/>
          </p:cNvPicPr>
          <p:nvPr userDrawn="1"/>
        </p:nvPicPr>
        <p:blipFill>
          <a:blip r:embed="rId3"/>
          <a:stretch/>
        </p:blipFill>
        <p:spPr bwMode="auto">
          <a:xfrm>
            <a:off x="7732833" y="6141906"/>
            <a:ext cx="1279285" cy="453079"/>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Chapitre_image">
    <p:spTree>
      <p:nvGrpSpPr>
        <p:cNvPr id="1" name=""/>
        <p:cNvGrpSpPr/>
        <p:nvPr/>
      </p:nvGrpSpPr>
      <p:grpSpPr bwMode="auto">
        <a:xfrm>
          <a:off x="0" y="0"/>
          <a:ext cx="0" cy="0"/>
          <a:chOff x="0" y="0"/>
          <a:chExt cx="0" cy="0"/>
        </a:xfrm>
      </p:grpSpPr>
      <p:sp>
        <p:nvSpPr>
          <p:cNvPr id="2" name="Title 1"/>
          <p:cNvSpPr>
            <a:spLocks noGrp="1"/>
          </p:cNvSpPr>
          <p:nvPr>
            <p:ph type="ctrTitle"/>
          </p:nvPr>
        </p:nvSpPr>
        <p:spPr bwMode="auto">
          <a:xfrm>
            <a:off x="5267739" y="1360159"/>
            <a:ext cx="3309731" cy="3252160"/>
          </a:xfrm>
        </p:spPr>
        <p:txBody>
          <a:bodyPr anchor="b">
            <a:normAutofit/>
          </a:bodyPr>
          <a:lstStyle>
            <a:lvl1pPr algn="l">
              <a:defRPr sz="3000" b="1">
                <a:solidFill>
                  <a:schemeClr val="tx1"/>
                </a:solidFill>
              </a:defRPr>
            </a:lvl1pPr>
          </a:lstStyle>
          <a:p>
            <a:pPr>
              <a:defRPr/>
            </a:pPr>
            <a:r>
              <a:rPr lang="fr-FR"/>
              <a:t>Modifiez le style du titre</a:t>
            </a:r>
            <a:endParaRPr lang="en-US"/>
          </a:p>
        </p:txBody>
      </p:sp>
      <p:pic>
        <p:nvPicPr>
          <p:cNvPr id="9" name="Image 6"/>
          <p:cNvPicPr>
            <a:picLocks noChangeAspect="1"/>
          </p:cNvPicPr>
          <p:nvPr userDrawn="1"/>
        </p:nvPicPr>
        <p:blipFill>
          <a:blip r:embed="rId2"/>
          <a:stretch/>
        </p:blipFill>
        <p:spPr bwMode="auto">
          <a:xfrm rot="16199998">
            <a:off x="4459654" y="2173654"/>
            <a:ext cx="224692" cy="9144000"/>
          </a:xfrm>
          <a:prstGeom prst="rect">
            <a:avLst/>
          </a:prstGeom>
        </p:spPr>
      </p:pic>
      <p:pic>
        <p:nvPicPr>
          <p:cNvPr id="4" name="Image 7"/>
          <p:cNvPicPr>
            <a:picLocks noChangeAspect="1"/>
          </p:cNvPicPr>
          <p:nvPr userDrawn="1"/>
        </p:nvPicPr>
        <p:blipFill>
          <a:blip r:embed="rId3"/>
          <a:stretch/>
        </p:blipFill>
        <p:spPr bwMode="auto">
          <a:xfrm>
            <a:off x="7732833" y="6141906"/>
            <a:ext cx="1279285" cy="453079"/>
          </a:xfrm>
          <a:prstGeom prst="rect">
            <a:avLst/>
          </a:prstGeom>
        </p:spPr>
      </p:pic>
      <p:sp>
        <p:nvSpPr>
          <p:cNvPr id="6" name="Picture Placeholder 5"/>
          <p:cNvSpPr>
            <a:spLocks noGrp="1"/>
          </p:cNvSpPr>
          <p:nvPr>
            <p:ph type="pic" sz="quarter" idx="10"/>
          </p:nvPr>
        </p:nvSpPr>
        <p:spPr bwMode="auto">
          <a:xfrm>
            <a:off x="1" y="2"/>
            <a:ext cx="5059363" cy="6632575"/>
          </a:xfrm>
        </p:spPr>
        <p:txBody>
          <a:bodyPr/>
          <a:lstStyle/>
          <a:p>
            <a:pPr>
              <a:defRPr/>
            </a:pP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preserve="1" userDrawn="1">
  <p:cSld name="Image-pleine">
    <p:spTree>
      <p:nvGrpSpPr>
        <p:cNvPr id="1" name=""/>
        <p:cNvGrpSpPr/>
        <p:nvPr/>
      </p:nvGrpSpPr>
      <p:grpSpPr bwMode="auto">
        <a:xfrm>
          <a:off x="0" y="0"/>
          <a:ext cx="0" cy="0"/>
          <a:chOff x="0" y="0"/>
          <a:chExt cx="0" cy="0"/>
        </a:xfrm>
      </p:grpSpPr>
      <p:pic>
        <p:nvPicPr>
          <p:cNvPr id="9" name="Image 6"/>
          <p:cNvPicPr>
            <a:picLocks noChangeAspect="1"/>
          </p:cNvPicPr>
          <p:nvPr userDrawn="1"/>
        </p:nvPicPr>
        <p:blipFill>
          <a:blip r:embed="rId2"/>
          <a:stretch/>
        </p:blipFill>
        <p:spPr bwMode="auto">
          <a:xfrm rot="16199998">
            <a:off x="4459654" y="2173654"/>
            <a:ext cx="224692" cy="9144000"/>
          </a:xfrm>
          <a:prstGeom prst="rect">
            <a:avLst/>
          </a:prstGeom>
        </p:spPr>
      </p:pic>
      <p:pic>
        <p:nvPicPr>
          <p:cNvPr id="4" name="Image 7"/>
          <p:cNvPicPr>
            <a:picLocks noChangeAspect="1"/>
          </p:cNvPicPr>
          <p:nvPr userDrawn="1"/>
        </p:nvPicPr>
        <p:blipFill>
          <a:blip r:embed="rId3"/>
          <a:stretch/>
        </p:blipFill>
        <p:spPr bwMode="auto">
          <a:xfrm>
            <a:off x="7732833" y="6141906"/>
            <a:ext cx="1279285" cy="453079"/>
          </a:xfrm>
          <a:prstGeom prst="rect">
            <a:avLst/>
          </a:prstGeom>
        </p:spPr>
      </p:pic>
      <p:sp>
        <p:nvSpPr>
          <p:cNvPr id="6" name="Picture Placeholder 5"/>
          <p:cNvSpPr>
            <a:spLocks noGrp="1"/>
          </p:cNvSpPr>
          <p:nvPr>
            <p:ph type="pic" sz="quarter" idx="10"/>
          </p:nvPr>
        </p:nvSpPr>
        <p:spPr bwMode="auto">
          <a:xfrm>
            <a:off x="0" y="2"/>
            <a:ext cx="9144000" cy="6023113"/>
          </a:xfrm>
        </p:spPr>
        <p:txBody>
          <a:body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preserve="1" userDrawn="1">
  <p:cSld name="Image+texte">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5382884" y="365128"/>
            <a:ext cx="3614467" cy="1325563"/>
          </a:xfrm>
        </p:spPr>
        <p:txBody>
          <a:bodyPr anchor="b">
            <a:normAutofit/>
          </a:bodyPr>
          <a:lstStyle>
            <a:lvl1pPr>
              <a:defRPr sz="2100">
                <a:solidFill>
                  <a:schemeClr val="tx2"/>
                </a:solidFill>
              </a:defRPr>
            </a:lvl1pPr>
          </a:lstStyle>
          <a:p>
            <a:pPr>
              <a:defRPr/>
            </a:pPr>
            <a:r>
              <a:rPr lang="fr-FR"/>
              <a:t>Modifiez le style du titre</a:t>
            </a:r>
            <a:endParaRPr lang="en-US"/>
          </a:p>
        </p:txBody>
      </p:sp>
      <p:sp>
        <p:nvSpPr>
          <p:cNvPr id="3" name="Content Placeholder 2"/>
          <p:cNvSpPr>
            <a:spLocks noGrp="1"/>
          </p:cNvSpPr>
          <p:nvPr>
            <p:ph idx="1"/>
          </p:nvPr>
        </p:nvSpPr>
        <p:spPr bwMode="auto">
          <a:xfrm>
            <a:off x="5382883" y="1825627"/>
            <a:ext cx="3614468" cy="4098097"/>
          </a:xfrm>
        </p:spPr>
        <p:txBody>
          <a:bodyPr>
            <a:normAutofit/>
          </a:bodyPr>
          <a:lstStyle>
            <a:lvl1pPr>
              <a:defRPr sz="1800"/>
            </a:lvl1pPr>
            <a:lvl2pPr>
              <a:defRPr sz="1500">
                <a:solidFill>
                  <a:schemeClr val="tx2"/>
                </a:solidFill>
              </a:defRPr>
            </a:lvl2pPr>
            <a:lvl3pPr>
              <a:defRPr sz="1350">
                <a:solidFill>
                  <a:schemeClr val="tx2"/>
                </a:solidFill>
              </a:defRPr>
            </a:lvl3pPr>
            <a:lvl4pPr>
              <a:defRPr sz="1200">
                <a:solidFill>
                  <a:schemeClr val="tx2"/>
                </a:solidFill>
              </a:defRPr>
            </a:lvl4pPr>
            <a:lvl5pPr>
              <a:defRPr sz="1200">
                <a:solidFill>
                  <a:schemeClr val="tx2"/>
                </a:solidFill>
              </a:defRPr>
            </a:lvl5pPr>
          </a:lstStyle>
          <a:p>
            <a:pPr lvl="0">
              <a:defRPr/>
            </a:pPr>
            <a:r>
              <a:rPr lang="fr-FR"/>
              <a:t>Modifiez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lang="en-US"/>
          </a:p>
        </p:txBody>
      </p:sp>
      <p:sp>
        <p:nvSpPr>
          <p:cNvPr id="8" name="Picture Placeholder 5"/>
          <p:cNvSpPr>
            <a:spLocks noGrp="1"/>
          </p:cNvSpPr>
          <p:nvPr>
            <p:ph type="pic" sz="quarter" idx="10"/>
          </p:nvPr>
        </p:nvSpPr>
        <p:spPr bwMode="auto">
          <a:xfrm>
            <a:off x="1" y="2"/>
            <a:ext cx="5059363" cy="6632575"/>
          </a:xfrm>
        </p:spPr>
        <p:txBody>
          <a:bodyPr/>
          <a:lstStyle/>
          <a:p>
            <a:pPr>
              <a:defRPr/>
            </a:pPr>
            <a:endParaRPr lang="en-US"/>
          </a:p>
        </p:txBody>
      </p:sp>
      <p:pic>
        <p:nvPicPr>
          <p:cNvPr id="9" name="Image 6"/>
          <p:cNvPicPr>
            <a:picLocks noChangeAspect="1"/>
          </p:cNvPicPr>
          <p:nvPr userDrawn="1"/>
        </p:nvPicPr>
        <p:blipFill>
          <a:blip r:embed="rId2"/>
          <a:stretch/>
        </p:blipFill>
        <p:spPr bwMode="auto">
          <a:xfrm rot="16199998">
            <a:off x="4459654" y="2173654"/>
            <a:ext cx="224692" cy="9144000"/>
          </a:xfrm>
          <a:prstGeom prst="rect">
            <a:avLst/>
          </a:prstGeom>
        </p:spPr>
      </p:pic>
      <p:pic>
        <p:nvPicPr>
          <p:cNvPr id="10" name="Image 7"/>
          <p:cNvPicPr>
            <a:picLocks noChangeAspect="1"/>
          </p:cNvPicPr>
          <p:nvPr userDrawn="1"/>
        </p:nvPicPr>
        <p:blipFill>
          <a:blip r:embed="rId3"/>
          <a:stretch/>
        </p:blipFill>
        <p:spPr bwMode="auto">
          <a:xfrm>
            <a:off x="7732833" y="6141906"/>
            <a:ext cx="1279285" cy="453079"/>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preserve="1" userDrawn="1">
  <p:cSld name="Contenu+image">
    <p:spTree>
      <p:nvGrpSpPr>
        <p:cNvPr id="1" name=""/>
        <p:cNvGrpSpPr/>
        <p:nvPr/>
      </p:nvGrpSpPr>
      <p:grpSpPr bwMode="auto">
        <a:xfrm>
          <a:off x="0" y="0"/>
          <a:ext cx="0" cy="0"/>
          <a:chOff x="0" y="0"/>
          <a:chExt cx="0" cy="0"/>
        </a:xfrm>
      </p:grpSpPr>
      <p:sp>
        <p:nvSpPr>
          <p:cNvPr id="14" name="Titre 1"/>
          <p:cNvSpPr>
            <a:spLocks noGrp="1"/>
          </p:cNvSpPr>
          <p:nvPr>
            <p:ph type="title"/>
          </p:nvPr>
        </p:nvSpPr>
        <p:spPr bwMode="auto">
          <a:xfrm>
            <a:off x="467545" y="274638"/>
            <a:ext cx="7632848" cy="562074"/>
          </a:xfrm>
          <a:prstGeom prst="rect">
            <a:avLst/>
          </a:prstGeom>
          <a:noFill/>
        </p:spPr>
        <p:txBody>
          <a:bodyPr>
            <a:normAutofit/>
          </a:bodyPr>
          <a:lstStyle>
            <a:lvl1pPr>
              <a:defRPr lang="fr-FR" sz="2550">
                <a:solidFill>
                  <a:schemeClr val="tx2"/>
                </a:solidFill>
              </a:defRPr>
            </a:lvl1pPr>
          </a:lstStyle>
          <a:p>
            <a:pPr>
              <a:defRPr/>
            </a:pPr>
            <a:r>
              <a:rPr lang="fr-FR"/>
              <a:t>Modifiez le style du titre</a:t>
            </a:r>
            <a:endParaRPr/>
          </a:p>
        </p:txBody>
      </p:sp>
      <p:sp>
        <p:nvSpPr>
          <p:cNvPr id="19" name="Espace réservé du contenu 2"/>
          <p:cNvSpPr>
            <a:spLocks noGrp="1"/>
          </p:cNvSpPr>
          <p:nvPr>
            <p:ph idx="1"/>
          </p:nvPr>
        </p:nvSpPr>
        <p:spPr bwMode="auto">
          <a:xfrm>
            <a:off x="467545" y="1556793"/>
            <a:ext cx="4104456" cy="4406462"/>
          </a:xfrm>
          <a:prstGeom prst="rect">
            <a:avLst/>
          </a:prstGeom>
          <a:solidFill>
            <a:schemeClr val="accent3"/>
          </a:solidFill>
        </p:spPr>
        <p:txBody>
          <a:bodyPr>
            <a:normAutofit/>
          </a:bodyPr>
          <a:lstStyle>
            <a:lvl1pPr>
              <a:defRPr sz="2100"/>
            </a:lvl1pPr>
            <a:lvl2pPr>
              <a:defRPr sz="1800"/>
            </a:lvl2pPr>
            <a:lvl3pPr marL="857250" indent="-171450">
              <a:buFont typeface="Arial"/>
              <a:buChar char="•"/>
              <a:defRPr sz="1500"/>
            </a:lvl3pPr>
            <a:lvl4pPr>
              <a:defRPr sz="1350"/>
            </a:lvl4pPr>
            <a:lvl5pPr>
              <a:defRPr sz="1350"/>
            </a:lvl5pPr>
          </a:lstStyle>
          <a:p>
            <a:pPr lvl="0">
              <a:defRPr/>
            </a:pPr>
            <a:r>
              <a:rPr lang="fr-FR"/>
              <a:t>Modifiez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4" name="Picture Placeholder 5"/>
          <p:cNvSpPr>
            <a:spLocks noGrp="1"/>
          </p:cNvSpPr>
          <p:nvPr>
            <p:ph type="pic" sz="quarter" idx="10"/>
          </p:nvPr>
        </p:nvSpPr>
        <p:spPr bwMode="auto">
          <a:xfrm>
            <a:off x="4840359" y="1563081"/>
            <a:ext cx="3836098" cy="4400398"/>
          </a:xfrm>
        </p:spPr>
        <p:txBody>
          <a:bodyPr/>
          <a:lstStyle/>
          <a:p>
            <a:pPr>
              <a:defRPr/>
            </a:pP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type="obj" userDrawn="1">
  <p:cSld name="Title, Content">
    <p:spTree>
      <p:nvGrpSpPr>
        <p:cNvPr id="1" name=""/>
        <p:cNvGrpSpPr/>
        <p:nvPr/>
      </p:nvGrpSpPr>
      <p:grpSpPr bwMode="auto">
        <a:xfrm>
          <a:off x="0" y="0"/>
          <a:ext cx="0" cy="0"/>
          <a:chOff x="0" y="0"/>
          <a:chExt cx="0" cy="0"/>
        </a:xfrm>
      </p:grpSpPr>
      <p:sp>
        <p:nvSpPr>
          <p:cNvPr id="89" name="PlaceHolder 1"/>
          <p:cNvSpPr>
            <a:spLocks noGrp="1"/>
          </p:cNvSpPr>
          <p:nvPr>
            <p:ph type="title"/>
          </p:nvPr>
        </p:nvSpPr>
        <p:spPr bwMode="auto">
          <a:xfrm>
            <a:off x="457200" y="273600"/>
            <a:ext cx="8229240" cy="1144800"/>
          </a:xfrm>
          <a:prstGeom prst="rect">
            <a:avLst/>
          </a:prstGeom>
        </p:spPr>
        <p:txBody>
          <a:bodyPr lIns="0" tIns="0" rIns="0" bIns="0" anchor="ctr"/>
          <a:lstStyle/>
          <a:p>
            <a:pPr algn="ctr">
              <a:defRPr/>
            </a:pPr>
            <a:endParaRPr lang="en-US" sz="3300" b="0" strike="noStrike" spc="-1">
              <a:latin typeface="Arial"/>
            </a:endParaRPr>
          </a:p>
        </p:txBody>
      </p:sp>
      <p:sp>
        <p:nvSpPr>
          <p:cNvPr id="90" name="PlaceHolder 2"/>
          <p:cNvSpPr>
            <a:spLocks noGrp="1"/>
          </p:cNvSpPr>
          <p:nvPr>
            <p:ph type="body"/>
          </p:nvPr>
        </p:nvSpPr>
        <p:spPr bwMode="auto">
          <a:xfrm>
            <a:off x="457200" y="1604520"/>
            <a:ext cx="8229240" cy="3977280"/>
          </a:xfrm>
          <a:prstGeom prst="rect">
            <a:avLst/>
          </a:prstGeom>
        </p:spPr>
        <p:txBody>
          <a:bodyPr lIns="0" tIns="0" rIns="0" bIns="0">
            <a:normAutofit/>
          </a:bodyPr>
          <a:lstStyle/>
          <a:p>
            <a:pPr>
              <a:defRPr/>
            </a:pPr>
            <a:endParaRPr lang="en-US" sz="24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userDrawn="1">
  <p:cSld name="Contenu">
    <p:spTree>
      <p:nvGrpSpPr>
        <p:cNvPr id="1" name=""/>
        <p:cNvGrpSpPr/>
        <p:nvPr/>
      </p:nvGrpSpPr>
      <p:grpSpPr bwMode="auto">
        <a:xfrm>
          <a:off x="0" y="0"/>
          <a:ext cx="0" cy="0"/>
          <a:chOff x="0" y="0"/>
          <a:chExt cx="0" cy="0"/>
        </a:xfrm>
      </p:grpSpPr>
      <p:sp>
        <p:nvSpPr>
          <p:cNvPr id="14" name="Titre 1"/>
          <p:cNvSpPr>
            <a:spLocks noGrp="1"/>
          </p:cNvSpPr>
          <p:nvPr>
            <p:ph type="title"/>
          </p:nvPr>
        </p:nvSpPr>
        <p:spPr bwMode="auto">
          <a:xfrm>
            <a:off x="467545" y="274638"/>
            <a:ext cx="7632848" cy="562074"/>
          </a:xfrm>
          <a:prstGeom prst="rect">
            <a:avLst/>
          </a:prstGeom>
          <a:noFill/>
        </p:spPr>
        <p:txBody>
          <a:bodyPr>
            <a:normAutofit/>
          </a:bodyPr>
          <a:lstStyle>
            <a:lvl1pPr>
              <a:defRPr lang="fr-FR" sz="2550">
                <a:solidFill>
                  <a:srgbClr val="313E48"/>
                </a:solidFill>
              </a:defRPr>
            </a:lvl1pPr>
          </a:lstStyle>
          <a:p>
            <a:pPr>
              <a:defRPr/>
            </a:pPr>
            <a:r>
              <a:rPr lang="fr-FR"/>
              <a:t>Modifiez le style du titre</a:t>
            </a:r>
            <a:endParaRPr/>
          </a:p>
        </p:txBody>
      </p:sp>
      <p:sp>
        <p:nvSpPr>
          <p:cNvPr id="19" name="Espace réservé du contenu 2"/>
          <p:cNvSpPr>
            <a:spLocks noGrp="1"/>
          </p:cNvSpPr>
          <p:nvPr>
            <p:ph idx="1"/>
          </p:nvPr>
        </p:nvSpPr>
        <p:spPr bwMode="auto">
          <a:xfrm>
            <a:off x="467545" y="1556793"/>
            <a:ext cx="7632849" cy="4366930"/>
          </a:xfrm>
          <a:prstGeom prst="rect">
            <a:avLst/>
          </a:prstGeom>
          <a:solidFill>
            <a:schemeClr val="accent3"/>
          </a:solidFill>
        </p:spPr>
        <p:txBody>
          <a:bodyPr>
            <a:normAutofit/>
          </a:bodyPr>
          <a:lstStyle>
            <a:lvl1pPr>
              <a:defRPr sz="2100"/>
            </a:lvl1pPr>
            <a:lvl2pPr>
              <a:defRPr sz="1800"/>
            </a:lvl2pPr>
            <a:lvl3pPr marL="857250" indent="-171450">
              <a:buFont typeface="Arial"/>
              <a:buChar char="•"/>
              <a:defRPr sz="1500"/>
            </a:lvl3pPr>
            <a:lvl4pPr>
              <a:defRPr sz="1350"/>
            </a:lvl4pPr>
            <a:lvl5pPr>
              <a:defRPr sz="1350"/>
            </a:lvl5pPr>
          </a:lstStyle>
          <a:p>
            <a:pPr lvl="0">
              <a:defRPr/>
            </a:pPr>
            <a:r>
              <a:rPr lang="fr-FR"/>
              <a:t>Modifiez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Title Placeholder 1"/>
          <p:cNvSpPr>
            <a:spLocks noGrp="1"/>
          </p:cNvSpPr>
          <p:nvPr>
            <p:ph type="title"/>
          </p:nvPr>
        </p:nvSpPr>
        <p:spPr bwMode="auto">
          <a:xfrm>
            <a:off x="628650" y="365128"/>
            <a:ext cx="7886700" cy="1325563"/>
          </a:xfrm>
          <a:prstGeom prst="rect">
            <a:avLst/>
          </a:prstGeom>
        </p:spPr>
        <p:txBody>
          <a:bodyPr vert="horz" lIns="91440" tIns="45720" rIns="91440" bIns="45720" rtlCol="0" anchor="ctr">
            <a:normAutofit/>
          </a:bodyPr>
          <a:lstStyle/>
          <a:p>
            <a:pPr>
              <a:defRPr/>
            </a:pPr>
            <a:r>
              <a:rPr lang="fr-FR"/>
              <a:t>Modifiez le style du titre</a:t>
            </a:r>
            <a:endParaRPr lang="en-US"/>
          </a:p>
        </p:txBody>
      </p:sp>
      <p:sp>
        <p:nvSpPr>
          <p:cNvPr id="3" name="Text Placeholder 2"/>
          <p:cNvSpPr>
            <a:spLocks noGrp="1"/>
          </p:cNvSpPr>
          <p:nvPr>
            <p:ph type="body" idx="1"/>
          </p:nvPr>
        </p:nvSpPr>
        <p:spPr bwMode="auto">
          <a:xfrm>
            <a:off x="628650" y="1825625"/>
            <a:ext cx="7886700" cy="4129664"/>
          </a:xfrm>
          <a:prstGeom prst="rect">
            <a:avLst/>
          </a:prstGeom>
        </p:spPr>
        <p:txBody>
          <a:bodyPr vert="horz" lIns="91440" tIns="45720" rIns="91440" bIns="45720" rtlCol="0">
            <a:normAutofit/>
          </a:bodyPr>
          <a:lstStyle/>
          <a:p>
            <a:pPr lvl="0">
              <a:defRPr/>
            </a:pPr>
            <a:r>
              <a:rPr lang="fr-FR"/>
              <a:t>Modifiez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lang="en-US"/>
          </a:p>
        </p:txBody>
      </p:sp>
      <p:sp>
        <p:nvSpPr>
          <p:cNvPr id="4" name="Date Placeholder 3"/>
          <p:cNvSpPr>
            <a:spLocks noGrp="1"/>
          </p:cNvSpPr>
          <p:nvPr>
            <p:ph type="dt" sz="half" idx="2"/>
          </p:nvPr>
        </p:nvSpPr>
        <p:spPr bwMode="auto">
          <a:xfrm>
            <a:off x="6098035" y="6321451"/>
            <a:ext cx="1279286" cy="365125"/>
          </a:xfrm>
          <a:prstGeom prst="rect">
            <a:avLst/>
          </a:prstGeom>
        </p:spPr>
        <p:txBody>
          <a:bodyPr vert="horz" lIns="91440" tIns="45720" rIns="91440" bIns="45720" rtlCol="0" anchor="ctr"/>
          <a:lstStyle>
            <a:lvl1pPr algn="l">
              <a:defRPr sz="900">
                <a:solidFill>
                  <a:schemeClr val="tx1"/>
                </a:solidFill>
              </a:defRPr>
            </a:lvl1pPr>
          </a:lstStyle>
          <a:p>
            <a:pPr>
              <a:defRPr/>
            </a:pPr>
            <a:endParaRPr lang="fr-FR">
              <a:solidFill>
                <a:srgbClr val="63003C"/>
              </a:solidFill>
            </a:endParaRPr>
          </a:p>
        </p:txBody>
      </p:sp>
      <p:sp>
        <p:nvSpPr>
          <p:cNvPr id="5" name="Footer Placeholder 4"/>
          <p:cNvSpPr>
            <a:spLocks noGrp="1"/>
          </p:cNvSpPr>
          <p:nvPr>
            <p:ph type="ftr" sz="quarter" idx="3"/>
          </p:nvPr>
        </p:nvSpPr>
        <p:spPr bwMode="auto">
          <a:xfrm>
            <a:off x="1577838" y="6306260"/>
            <a:ext cx="3958259" cy="365125"/>
          </a:xfrm>
          <a:prstGeom prst="rect">
            <a:avLst/>
          </a:prstGeom>
        </p:spPr>
        <p:txBody>
          <a:bodyPr vert="horz" lIns="91440" tIns="45720" rIns="91440" bIns="45720" rtlCol="0" anchor="ctr"/>
          <a:lstStyle>
            <a:lvl1pPr algn="ctr">
              <a:defRPr sz="900">
                <a:solidFill>
                  <a:schemeClr val="tx1"/>
                </a:solidFill>
              </a:defRPr>
            </a:lvl1pPr>
          </a:lstStyle>
          <a:p>
            <a:pPr algn="l">
              <a:defRPr/>
            </a:pPr>
            <a:r>
              <a:rPr lang="fr-FR">
                <a:solidFill>
                  <a:srgbClr val="63003C"/>
                </a:solidFill>
              </a:rPr>
              <a:t>Titre de la présentation</a:t>
            </a:r>
          </a:p>
        </p:txBody>
      </p:sp>
      <p:sp>
        <p:nvSpPr>
          <p:cNvPr id="6" name="Slide Number Placeholder 5"/>
          <p:cNvSpPr>
            <a:spLocks noGrp="1"/>
          </p:cNvSpPr>
          <p:nvPr>
            <p:ph type="sldNum" sz="quarter" idx="4"/>
          </p:nvPr>
        </p:nvSpPr>
        <p:spPr bwMode="auto">
          <a:xfrm>
            <a:off x="628650" y="6306260"/>
            <a:ext cx="2057400" cy="365125"/>
          </a:xfrm>
          <a:prstGeom prst="rect">
            <a:avLst/>
          </a:prstGeom>
        </p:spPr>
        <p:txBody>
          <a:bodyPr vert="horz" lIns="91440" tIns="45720" rIns="91440" bIns="45720" rtlCol="0" anchor="ctr"/>
          <a:lstStyle>
            <a:lvl1pPr algn="r">
              <a:defRPr sz="900">
                <a:solidFill>
                  <a:schemeClr val="tx1"/>
                </a:solidFill>
              </a:defRPr>
            </a:lvl1pPr>
          </a:lstStyle>
          <a:p>
            <a:pPr algn="l">
              <a:defRPr/>
            </a:pPr>
            <a:fld id="{A0B0FBA5-3649-4193-81EC-FC1C61F9B58C}" type="slidenum">
              <a:rPr lang="fr-FR">
                <a:solidFill>
                  <a:srgbClr val="63003C"/>
                </a:solidFill>
              </a:rPr>
              <a:t>‹N°›</a:t>
            </a:fld>
            <a:endParaRPr lang="fr-FR">
              <a:solidFill>
                <a:srgbClr val="63003C"/>
              </a:solidFill>
            </a:endParaRPr>
          </a:p>
        </p:txBody>
      </p:sp>
      <p:pic>
        <p:nvPicPr>
          <p:cNvPr id="9" name="Image 6"/>
          <p:cNvPicPr>
            <a:picLocks noChangeAspect="1"/>
          </p:cNvPicPr>
          <p:nvPr userDrawn="1"/>
        </p:nvPicPr>
        <p:blipFill>
          <a:blip r:embed="rId12"/>
          <a:stretch/>
        </p:blipFill>
        <p:spPr bwMode="auto">
          <a:xfrm rot="16199998">
            <a:off x="4459654" y="2173654"/>
            <a:ext cx="224692" cy="9144000"/>
          </a:xfrm>
          <a:prstGeom prst="rect">
            <a:avLst/>
          </a:prstGeom>
        </p:spPr>
      </p:pic>
      <p:pic>
        <p:nvPicPr>
          <p:cNvPr id="10" name="Image 7"/>
          <p:cNvPicPr>
            <a:picLocks noChangeAspect="1"/>
          </p:cNvPicPr>
          <p:nvPr userDrawn="1"/>
        </p:nvPicPr>
        <p:blipFill>
          <a:blip r:embed="rId13"/>
          <a:stretch/>
        </p:blipFill>
        <p:spPr bwMode="auto">
          <a:xfrm>
            <a:off x="7732833" y="6141906"/>
            <a:ext cx="1279285" cy="45307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9" r:id="rId9"/>
    <p:sldLayoutId id="2147483660" r:id="rId10"/>
  </p:sldLayoutIdLst>
  <p:hf sldNum="0" hdr="0" ftr="0" dt="0"/>
  <p:txStyles>
    <p:titleStyle>
      <a:lvl1pPr algn="l" defTabSz="685800">
        <a:lnSpc>
          <a:spcPct val="90000"/>
        </a:lnSpc>
        <a:spcBef>
          <a:spcPts val="0"/>
        </a:spcBef>
        <a:buNone/>
        <a:defRPr sz="2550" b="1">
          <a:solidFill>
            <a:schemeClr val="tx2"/>
          </a:solidFill>
          <a:latin typeface="+mj-lt"/>
          <a:ea typeface="+mj-ea"/>
          <a:cs typeface="+mj-cs"/>
        </a:defRPr>
      </a:lvl1pPr>
    </p:titleStyle>
    <p:bodyStyle>
      <a:lvl1pPr marL="171450" indent="-171450" algn="l" defTabSz="685800">
        <a:lnSpc>
          <a:spcPct val="90000"/>
        </a:lnSpc>
        <a:spcBef>
          <a:spcPts val="750"/>
        </a:spcBef>
        <a:buFont typeface="Arial"/>
        <a:buChar char="•"/>
        <a:defRPr sz="2100">
          <a:solidFill>
            <a:schemeClr val="tx1"/>
          </a:solidFill>
          <a:latin typeface="+mn-lt"/>
          <a:ea typeface="+mn-ea"/>
          <a:cs typeface="+mn-cs"/>
        </a:defRPr>
      </a:lvl1pPr>
      <a:lvl2pPr marL="514350" indent="-171450" algn="l" defTabSz="685800">
        <a:lnSpc>
          <a:spcPct val="90000"/>
        </a:lnSpc>
        <a:spcBef>
          <a:spcPts val="375"/>
        </a:spcBef>
        <a:buFont typeface="Arial"/>
        <a:buChar char="•"/>
        <a:defRPr sz="1800">
          <a:solidFill>
            <a:schemeClr val="tx2"/>
          </a:solidFill>
          <a:latin typeface="+mn-lt"/>
          <a:ea typeface="+mn-ea"/>
          <a:cs typeface="+mn-cs"/>
        </a:defRPr>
      </a:lvl2pPr>
      <a:lvl3pPr marL="857250" indent="-171450" algn="l" defTabSz="685800">
        <a:lnSpc>
          <a:spcPct val="90000"/>
        </a:lnSpc>
        <a:spcBef>
          <a:spcPts val="375"/>
        </a:spcBef>
        <a:buFont typeface="Arial"/>
        <a:buChar char="•"/>
        <a:defRPr sz="1500">
          <a:solidFill>
            <a:schemeClr val="tx2"/>
          </a:solidFill>
          <a:latin typeface="+mn-lt"/>
          <a:ea typeface="+mn-ea"/>
          <a:cs typeface="+mn-cs"/>
        </a:defRPr>
      </a:lvl3pPr>
      <a:lvl4pPr marL="1200150" indent="-171450" algn="l" defTabSz="685800">
        <a:lnSpc>
          <a:spcPct val="90000"/>
        </a:lnSpc>
        <a:spcBef>
          <a:spcPts val="375"/>
        </a:spcBef>
        <a:buFont typeface="Arial"/>
        <a:buChar char="•"/>
        <a:defRPr sz="1350">
          <a:solidFill>
            <a:schemeClr val="tx2"/>
          </a:solidFill>
          <a:latin typeface="+mn-lt"/>
          <a:ea typeface="+mn-ea"/>
          <a:cs typeface="+mn-cs"/>
        </a:defRPr>
      </a:lvl4pPr>
      <a:lvl5pPr marL="1543050" indent="-171450" algn="l" defTabSz="685800">
        <a:lnSpc>
          <a:spcPct val="90000"/>
        </a:lnSpc>
        <a:spcBef>
          <a:spcPts val="375"/>
        </a:spcBef>
        <a:buFont typeface="Arial"/>
        <a:buChar char="•"/>
        <a:defRPr sz="1350">
          <a:solidFill>
            <a:schemeClr val="tx2"/>
          </a:solidFill>
          <a:latin typeface="+mn-lt"/>
          <a:ea typeface="+mn-ea"/>
          <a:cs typeface="+mn-cs"/>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p:bodyStyle>
    <p:otherStyle>
      <a:defPPr>
        <a:defRPr lang="en-US"/>
      </a:defPPr>
      <a:lvl1pPr marL="0" algn="l" defTabSz="685800">
        <a:defRPr sz="1350">
          <a:solidFill>
            <a:schemeClr val="tx1"/>
          </a:solidFill>
          <a:latin typeface="+mn-lt"/>
          <a:ea typeface="+mn-ea"/>
          <a:cs typeface="+mn-cs"/>
        </a:defRPr>
      </a:lvl1pPr>
      <a:lvl2pPr marL="342900" algn="l" defTabSz="685800">
        <a:defRPr sz="1350">
          <a:solidFill>
            <a:schemeClr val="tx1"/>
          </a:solidFill>
          <a:latin typeface="+mn-lt"/>
          <a:ea typeface="+mn-ea"/>
          <a:cs typeface="+mn-cs"/>
        </a:defRPr>
      </a:lvl2pPr>
      <a:lvl3pPr marL="685800" algn="l" defTabSz="685800">
        <a:defRPr sz="1350">
          <a:solidFill>
            <a:schemeClr val="tx1"/>
          </a:solidFill>
          <a:latin typeface="+mn-lt"/>
          <a:ea typeface="+mn-ea"/>
          <a:cs typeface="+mn-cs"/>
        </a:defRPr>
      </a:lvl3pPr>
      <a:lvl4pPr marL="1028700" algn="l" defTabSz="685800">
        <a:defRPr sz="1350">
          <a:solidFill>
            <a:schemeClr val="tx1"/>
          </a:solidFill>
          <a:latin typeface="+mn-lt"/>
          <a:ea typeface="+mn-ea"/>
          <a:cs typeface="+mn-cs"/>
        </a:defRPr>
      </a:lvl4pPr>
      <a:lvl5pPr marL="1371600" algn="l" defTabSz="685800">
        <a:defRPr sz="1350">
          <a:solidFill>
            <a:schemeClr val="tx1"/>
          </a:solidFill>
          <a:latin typeface="+mn-lt"/>
          <a:ea typeface="+mn-ea"/>
          <a:cs typeface="+mn-cs"/>
        </a:defRPr>
      </a:lvl5pPr>
      <a:lvl6pPr marL="1714500" algn="l" defTabSz="685800">
        <a:defRPr sz="1350">
          <a:solidFill>
            <a:schemeClr val="tx1"/>
          </a:solidFill>
          <a:latin typeface="+mn-lt"/>
          <a:ea typeface="+mn-ea"/>
          <a:cs typeface="+mn-cs"/>
        </a:defRPr>
      </a:lvl6pPr>
      <a:lvl7pPr marL="2057400" algn="l" defTabSz="685800">
        <a:defRPr sz="1350">
          <a:solidFill>
            <a:schemeClr val="tx1"/>
          </a:solidFill>
          <a:latin typeface="+mn-lt"/>
          <a:ea typeface="+mn-ea"/>
          <a:cs typeface="+mn-cs"/>
        </a:defRPr>
      </a:lvl7pPr>
      <a:lvl8pPr marL="2400300" algn="l" defTabSz="685800">
        <a:defRPr sz="1350">
          <a:solidFill>
            <a:schemeClr val="tx1"/>
          </a:solidFill>
          <a:latin typeface="+mn-lt"/>
          <a:ea typeface="+mn-ea"/>
          <a:cs typeface="+mn-cs"/>
        </a:defRPr>
      </a:lvl8pPr>
      <a:lvl9pPr marL="2743200" algn="l" defTabSz="685800">
        <a:defRPr sz="135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hyperlink" Target="https://laclauseverte.fr/" TargetMode="External"/><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hyperlink" Target="https://apps.labos1point5.org/purchases-simulator" TargetMode="External"/><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10.xml"/><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hyperlink" Target="https://apps.labos1point5.org/commutes-simulator"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slideLayout" Target="../slideLayouts/slideLayout9.xml"/><Relationship Id="rId1" Type="http://schemas.openxmlformats.org/officeDocument/2006/relationships/vmlDrawing" Target="../drawings/vmlDrawing1.vml"/><Relationship Id="rId5" Type="http://schemas.openxmlformats.org/officeDocument/2006/relationships/image" Target="../media/image5.jpg"/><Relationship Id="rId4" Type="http://schemas.openxmlformats.org/officeDocument/2006/relationships/image" Target="../media/image6.emf"/></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ctrTitle"/>
          </p:nvPr>
        </p:nvSpPr>
        <p:spPr bwMode="auto"/>
        <p:txBody>
          <a:bodyPr/>
          <a:lstStyle/>
          <a:p>
            <a:pPr>
              <a:defRPr/>
            </a:pPr>
            <a:r>
              <a:rPr lang="en-US"/>
              <a:t>Plan de sobriété énergétique (périmètre employeur)</a:t>
            </a:r>
            <a:br>
              <a:rPr lang="en-US"/>
            </a:br>
            <a:endParaRPr lang="en-US"/>
          </a:p>
        </p:txBody>
      </p:sp>
      <p:sp>
        <p:nvSpPr>
          <p:cNvPr id="5" name="Sous-titre 4"/>
          <p:cNvSpPr>
            <a:spLocks noGrp="1"/>
          </p:cNvSpPr>
          <p:nvPr>
            <p:ph type="subTitle" idx="1"/>
          </p:nvPr>
        </p:nvSpPr>
        <p:spPr bwMode="auto"/>
        <p:txBody>
          <a:bodyPr/>
          <a:lstStyle/>
          <a:p>
            <a:pPr>
              <a:defRPr/>
            </a:pPr>
            <a:endParaRPr lang="fr-F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 name="Image 10"/>
          <p:cNvPicPr>
            <a:picLocks noChangeAspect="1"/>
          </p:cNvPicPr>
          <p:nvPr/>
        </p:nvPicPr>
        <p:blipFill>
          <a:blip r:embed="rId2"/>
          <a:srcRect l="29364" t="19503" r="23263" b="41274"/>
          <a:stretch/>
        </p:blipFill>
        <p:spPr bwMode="auto">
          <a:xfrm>
            <a:off x="841621" y="1929816"/>
            <a:ext cx="8012972" cy="3731904"/>
          </a:xfrm>
          <a:prstGeom prst="rect">
            <a:avLst/>
          </a:prstGeom>
        </p:spPr>
      </p:pic>
      <p:sp>
        <p:nvSpPr>
          <p:cNvPr id="6" name="Rectangle 5"/>
          <p:cNvSpPr/>
          <p:nvPr/>
        </p:nvSpPr>
        <p:spPr bwMode="auto">
          <a:xfrm>
            <a:off x="6915150" y="1725930"/>
            <a:ext cx="2034540" cy="857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1350"/>
          </a:p>
        </p:txBody>
      </p:sp>
      <p:sp>
        <p:nvSpPr>
          <p:cNvPr id="7" name="Rectangle 6"/>
          <p:cNvSpPr/>
          <p:nvPr/>
        </p:nvSpPr>
        <p:spPr bwMode="auto">
          <a:xfrm>
            <a:off x="4080510" y="2333574"/>
            <a:ext cx="1405890" cy="31985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1350"/>
          </a:p>
        </p:txBody>
      </p:sp>
      <p:sp>
        <p:nvSpPr>
          <p:cNvPr id="2" name="ZoneTexte 1"/>
          <p:cNvSpPr txBox="1"/>
          <p:nvPr/>
        </p:nvSpPr>
        <p:spPr bwMode="auto">
          <a:xfrm>
            <a:off x="364323" y="260648"/>
            <a:ext cx="7199408" cy="923330"/>
          </a:xfrm>
          <a:prstGeom prst="rect">
            <a:avLst/>
          </a:prstGeom>
          <a:noFill/>
        </p:spPr>
        <p:txBody>
          <a:bodyPr wrap="none" rtlCol="0">
            <a:spAutoFit/>
          </a:bodyPr>
          <a:lstStyle/>
          <a:p>
            <a:pPr algn="ctr">
              <a:defRPr/>
            </a:pPr>
            <a:r>
              <a:rPr lang="fr-FR" sz="2700" b="1"/>
              <a:t>Emissions d’un laboratoire de recherche </a:t>
            </a:r>
            <a:br>
              <a:rPr lang="fr-FR" sz="2700" b="1"/>
            </a:br>
            <a:r>
              <a:rPr lang="fr-FR" sz="2700" b="1"/>
              <a:t>(données GDR labos 1.5)</a:t>
            </a:r>
            <a:endParaRPr/>
          </a:p>
        </p:txBody>
      </p:sp>
      <p:sp>
        <p:nvSpPr>
          <p:cNvPr id="4" name="ZoneTexte 3"/>
          <p:cNvSpPr txBox="1"/>
          <p:nvPr/>
        </p:nvSpPr>
        <p:spPr bwMode="auto">
          <a:xfrm>
            <a:off x="6589299" y="1425185"/>
            <a:ext cx="4575572" cy="300082"/>
          </a:xfrm>
          <a:prstGeom prst="rect">
            <a:avLst/>
          </a:prstGeom>
          <a:noFill/>
        </p:spPr>
        <p:txBody>
          <a:bodyPr wrap="square">
            <a:spAutoFit/>
          </a:bodyPr>
          <a:lstStyle/>
          <a:p>
            <a:pPr>
              <a:defRPr/>
            </a:pPr>
            <a:r>
              <a:rPr lang="fr-FR" sz="1350"/>
              <a:t>https://labos1point5.org</a:t>
            </a:r>
            <a:endParaRPr/>
          </a:p>
        </p:txBody>
      </p:sp>
      <p:pic>
        <p:nvPicPr>
          <p:cNvPr id="5" name="Image 4"/>
          <p:cNvPicPr>
            <a:picLocks noChangeAspect="1"/>
          </p:cNvPicPr>
          <p:nvPr/>
        </p:nvPicPr>
        <p:blipFill>
          <a:blip r:embed="rId3"/>
          <a:srcRect l="2451" t="13823" r="77647" b="72523"/>
          <a:stretch/>
        </p:blipFill>
        <p:spPr bwMode="auto">
          <a:xfrm>
            <a:off x="7164288" y="900398"/>
            <a:ext cx="1160158" cy="497467"/>
          </a:xfrm>
          <a:prstGeom prst="rect">
            <a:avLst/>
          </a:prstGeom>
        </p:spPr>
      </p:pic>
      <p:sp>
        <p:nvSpPr>
          <p:cNvPr id="8" name="Ellipse 7"/>
          <p:cNvSpPr/>
          <p:nvPr/>
        </p:nvSpPr>
        <p:spPr bwMode="auto">
          <a:xfrm>
            <a:off x="1331640" y="2492896"/>
            <a:ext cx="720080" cy="701804"/>
          </a:xfrm>
          <a:prstGeom prst="ellipse">
            <a:avLst/>
          </a:prstGeom>
          <a:no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Title 2"/>
          <p:cNvSpPr>
            <a:spLocks noGrp="1"/>
          </p:cNvSpPr>
          <p:nvPr>
            <p:ph type="title"/>
          </p:nvPr>
        </p:nvSpPr>
        <p:spPr bwMode="auto">
          <a:xfrm>
            <a:off x="269919" y="-27020"/>
            <a:ext cx="7632848" cy="562074"/>
          </a:xfrm>
        </p:spPr>
        <p:txBody>
          <a:bodyPr/>
          <a:lstStyle/>
          <a:p>
            <a:pPr>
              <a:defRPr/>
            </a:pPr>
            <a:r>
              <a:rPr lang="fr-FR"/>
              <a:t>Le p</a:t>
            </a:r>
            <a:r>
              <a:rPr lang="fr-FR">
                <a:solidFill>
                  <a:srgbClr val="313E48"/>
                </a:solidFill>
              </a:rPr>
              <a:t>lan de sobriété énergétique</a:t>
            </a:r>
            <a:endParaRPr/>
          </a:p>
        </p:txBody>
      </p:sp>
      <p:pic>
        <p:nvPicPr>
          <p:cNvPr id="2" name="Image 1"/>
          <p:cNvPicPr>
            <a:picLocks noChangeAspect="1"/>
          </p:cNvPicPr>
          <p:nvPr/>
        </p:nvPicPr>
        <p:blipFill>
          <a:blip r:embed="rId2">
            <a:duotone>
              <a:schemeClr val="accent6">
                <a:shade val="45000"/>
                <a:satMod val="135000"/>
              </a:schemeClr>
              <a:prstClr val="white"/>
            </a:duotone>
          </a:blip>
          <a:stretch/>
        </p:blipFill>
        <p:spPr bwMode="auto">
          <a:xfrm>
            <a:off x="8460432" y="65799"/>
            <a:ext cx="683568" cy="770913"/>
          </a:xfrm>
          <a:prstGeom prst="rect">
            <a:avLst/>
          </a:prstGeom>
          <a:ln>
            <a:noFill/>
          </a:ln>
        </p:spPr>
      </p:pic>
      <p:cxnSp>
        <p:nvCxnSpPr>
          <p:cNvPr id="5" name="Connecteur droit 4"/>
          <p:cNvCxnSpPr>
            <a:cxnSpLocks/>
          </p:cNvCxnSpPr>
          <p:nvPr/>
        </p:nvCxnSpPr>
        <p:spPr bwMode="auto">
          <a:xfrm>
            <a:off x="35496" y="848705"/>
            <a:ext cx="9144000" cy="0"/>
          </a:xfrm>
          <a:prstGeom prst="line">
            <a:avLst/>
          </a:prstGeom>
          <a:ln w="57150">
            <a:solidFill>
              <a:srgbClr val="63003C"/>
            </a:solidFill>
          </a:ln>
        </p:spPr>
        <p:style>
          <a:lnRef idx="1">
            <a:schemeClr val="accent2"/>
          </a:lnRef>
          <a:fillRef idx="0">
            <a:schemeClr val="accent2"/>
          </a:fillRef>
          <a:effectRef idx="0">
            <a:schemeClr val="accent2"/>
          </a:effectRef>
          <a:fontRef idx="minor">
            <a:schemeClr val="tx1"/>
          </a:fontRef>
        </p:style>
      </p:cxnSp>
      <p:sp>
        <p:nvSpPr>
          <p:cNvPr id="4" name="ZoneTexte 3"/>
          <p:cNvSpPr txBox="1"/>
          <p:nvPr/>
        </p:nvSpPr>
        <p:spPr bwMode="auto">
          <a:xfrm rot="16199998">
            <a:off x="-449282" y="1986625"/>
            <a:ext cx="1438214" cy="584775"/>
          </a:xfrm>
          <a:prstGeom prst="rect">
            <a:avLst/>
          </a:prstGeom>
          <a:noFill/>
        </p:spPr>
        <p:txBody>
          <a:bodyPr wrap="none" rtlCol="0">
            <a:spAutoFit/>
          </a:bodyPr>
          <a:lstStyle/>
          <a:p>
            <a:pPr algn="ctr">
              <a:defRPr/>
            </a:pPr>
            <a:r>
              <a:rPr lang="fr-FR" sz="1600" b="1">
                <a:solidFill>
                  <a:schemeClr val="tx2">
                    <a:lumMod val="50000"/>
                  </a:schemeClr>
                </a:solidFill>
              </a:rPr>
              <a:t>Implémenté</a:t>
            </a:r>
            <a:endParaRPr/>
          </a:p>
          <a:p>
            <a:pPr algn="ctr">
              <a:defRPr/>
            </a:pPr>
            <a:r>
              <a:rPr lang="fr-FR" sz="1600" b="1">
                <a:solidFill>
                  <a:schemeClr val="tx2">
                    <a:lumMod val="50000"/>
                  </a:schemeClr>
                </a:solidFill>
              </a:rPr>
              <a:t>ou acté</a:t>
            </a:r>
            <a:endParaRPr/>
          </a:p>
        </p:txBody>
      </p:sp>
      <p:sp>
        <p:nvSpPr>
          <p:cNvPr id="6" name="ZoneTexte 5"/>
          <p:cNvSpPr txBox="1"/>
          <p:nvPr/>
        </p:nvSpPr>
        <p:spPr bwMode="auto">
          <a:xfrm rot="16199998">
            <a:off x="-1037933" y="4147058"/>
            <a:ext cx="2587620" cy="584775"/>
          </a:xfrm>
          <a:prstGeom prst="rect">
            <a:avLst/>
          </a:prstGeom>
          <a:noFill/>
        </p:spPr>
        <p:txBody>
          <a:bodyPr wrap="square" rtlCol="0">
            <a:spAutoFit/>
          </a:bodyPr>
          <a:lstStyle/>
          <a:p>
            <a:pPr algn="ctr">
              <a:defRPr/>
            </a:pPr>
            <a:r>
              <a:rPr lang="fr-FR" sz="1600" b="1">
                <a:solidFill>
                  <a:schemeClr val="tx2">
                    <a:lumMod val="50000"/>
                  </a:schemeClr>
                </a:solidFill>
              </a:rPr>
              <a:t>Implémentation progressive</a:t>
            </a:r>
            <a:endParaRPr/>
          </a:p>
        </p:txBody>
      </p:sp>
      <p:sp>
        <p:nvSpPr>
          <p:cNvPr id="8" name="ZoneTexte 7"/>
          <p:cNvSpPr txBox="1"/>
          <p:nvPr/>
        </p:nvSpPr>
        <p:spPr bwMode="auto">
          <a:xfrm rot="16199998">
            <a:off x="-368812" y="5391921"/>
            <a:ext cx="1277274" cy="584775"/>
          </a:xfrm>
          <a:prstGeom prst="rect">
            <a:avLst/>
          </a:prstGeom>
          <a:noFill/>
        </p:spPr>
        <p:txBody>
          <a:bodyPr wrap="square" rtlCol="0">
            <a:spAutoFit/>
          </a:bodyPr>
          <a:lstStyle/>
          <a:p>
            <a:pPr>
              <a:defRPr/>
            </a:pPr>
            <a:r>
              <a:rPr lang="fr-FR" sz="1600" b="1">
                <a:solidFill>
                  <a:schemeClr val="tx2">
                    <a:lumMod val="50000"/>
                  </a:schemeClr>
                </a:solidFill>
              </a:rPr>
              <a:t>Objectif de fond</a:t>
            </a:r>
            <a:endParaRPr/>
          </a:p>
        </p:txBody>
      </p:sp>
      <p:sp>
        <p:nvSpPr>
          <p:cNvPr id="17" name="ZoneTexte 16"/>
          <p:cNvSpPr txBox="1"/>
          <p:nvPr/>
        </p:nvSpPr>
        <p:spPr bwMode="auto">
          <a:xfrm>
            <a:off x="3588911" y="836712"/>
            <a:ext cx="1055097" cy="400110"/>
          </a:xfrm>
          <a:prstGeom prst="rect">
            <a:avLst/>
          </a:prstGeom>
          <a:noFill/>
        </p:spPr>
        <p:txBody>
          <a:bodyPr wrap="none" rtlCol="0">
            <a:spAutoFit/>
          </a:bodyPr>
          <a:lstStyle/>
          <a:p>
            <a:pPr>
              <a:defRPr/>
            </a:pPr>
            <a:r>
              <a:rPr lang="fr-FR" sz="2000" b="1"/>
              <a:t>Achats</a:t>
            </a:r>
            <a:endParaRPr/>
          </a:p>
        </p:txBody>
      </p:sp>
      <p:sp>
        <p:nvSpPr>
          <p:cNvPr id="23" name="ZoneTexte 22"/>
          <p:cNvSpPr txBox="1"/>
          <p:nvPr/>
        </p:nvSpPr>
        <p:spPr bwMode="auto">
          <a:xfrm>
            <a:off x="588619" y="1275519"/>
            <a:ext cx="957313" cy="369332"/>
          </a:xfrm>
          <a:prstGeom prst="rect">
            <a:avLst/>
          </a:prstGeom>
          <a:noFill/>
        </p:spPr>
        <p:txBody>
          <a:bodyPr wrap="none" rtlCol="0">
            <a:spAutoFit/>
          </a:bodyPr>
          <a:lstStyle/>
          <a:p>
            <a:pPr>
              <a:defRPr/>
            </a:pPr>
            <a:r>
              <a:rPr lang="fr-FR" b="1">
                <a:solidFill>
                  <a:schemeClr val="tx2">
                    <a:lumMod val="50000"/>
                  </a:schemeClr>
                </a:solidFill>
              </a:rPr>
              <a:t>EVITER</a:t>
            </a:r>
            <a:endParaRPr/>
          </a:p>
        </p:txBody>
      </p:sp>
      <p:sp>
        <p:nvSpPr>
          <p:cNvPr id="9" name="ZoneTexte 8"/>
          <p:cNvSpPr txBox="1"/>
          <p:nvPr/>
        </p:nvSpPr>
        <p:spPr bwMode="auto">
          <a:xfrm>
            <a:off x="6552871" y="5447906"/>
            <a:ext cx="2699792" cy="738664"/>
          </a:xfrm>
          <a:prstGeom prst="rect">
            <a:avLst/>
          </a:prstGeom>
          <a:noFill/>
        </p:spPr>
        <p:txBody>
          <a:bodyPr wrap="square" rtlCol="0">
            <a:spAutoFit/>
          </a:bodyPr>
          <a:lstStyle/>
          <a:p>
            <a:pPr>
              <a:defRPr/>
            </a:pPr>
            <a:r>
              <a:rPr lang="fr-FR" sz="1400" b="1"/>
              <a:t>Offre de repas équilibrés et soutenables et sensibilisation aux impacts</a:t>
            </a:r>
            <a:endParaRPr lang="fr-FR" sz="1200" b="1"/>
          </a:p>
        </p:txBody>
      </p:sp>
      <p:sp>
        <p:nvSpPr>
          <p:cNvPr id="24" name="ZoneTexte 23"/>
          <p:cNvSpPr txBox="1"/>
          <p:nvPr/>
        </p:nvSpPr>
        <p:spPr bwMode="auto">
          <a:xfrm>
            <a:off x="503223" y="1883153"/>
            <a:ext cx="2772634" cy="3539430"/>
          </a:xfrm>
          <a:prstGeom prst="rect">
            <a:avLst/>
          </a:prstGeom>
          <a:noFill/>
        </p:spPr>
        <p:txBody>
          <a:bodyPr wrap="square" rtlCol="0">
            <a:spAutoFit/>
          </a:bodyPr>
          <a:lstStyle/>
          <a:p>
            <a:pPr>
              <a:defRPr/>
            </a:pPr>
            <a:r>
              <a:rPr lang="fr-FR" sz="1400"/>
              <a:t>Plateformes mutualisés</a:t>
            </a:r>
            <a:endParaRPr/>
          </a:p>
          <a:p>
            <a:pPr>
              <a:defRPr/>
            </a:pPr>
            <a:endParaRPr lang="fr-FR" sz="1400"/>
          </a:p>
          <a:p>
            <a:pPr>
              <a:defRPr/>
            </a:pPr>
            <a:endParaRPr lang="fr-FR" sz="1400"/>
          </a:p>
          <a:p>
            <a:pPr>
              <a:defRPr/>
            </a:pPr>
            <a:endParaRPr lang="fr-FR" sz="1400"/>
          </a:p>
          <a:p>
            <a:pPr>
              <a:defRPr/>
            </a:pPr>
            <a:endParaRPr lang="fr-FR" sz="1400"/>
          </a:p>
          <a:p>
            <a:pPr>
              <a:defRPr/>
            </a:pPr>
            <a:endParaRPr lang="fr-FR" sz="1400"/>
          </a:p>
          <a:p>
            <a:pPr>
              <a:defRPr/>
            </a:pPr>
            <a:endParaRPr lang="fr-FR" sz="1400"/>
          </a:p>
          <a:p>
            <a:pPr>
              <a:defRPr/>
            </a:pPr>
            <a:endParaRPr lang="fr-FR" sz="1400"/>
          </a:p>
          <a:p>
            <a:pPr>
              <a:defRPr/>
            </a:pPr>
            <a:r>
              <a:rPr lang="fr-FR" sz="1400"/>
              <a:t>Extension Garantie</a:t>
            </a:r>
            <a:endParaRPr/>
          </a:p>
          <a:p>
            <a:pPr>
              <a:defRPr/>
            </a:pPr>
            <a:r>
              <a:rPr lang="fr-FR" sz="1400" u="sng"/>
              <a:t>possibilité de réparations</a:t>
            </a:r>
            <a:r>
              <a:rPr lang="fr-FR" sz="1400"/>
              <a:t>, </a:t>
            </a:r>
            <a:br>
              <a:rPr lang="fr-FR" sz="1400"/>
            </a:br>
            <a:r>
              <a:rPr lang="fr-FR" sz="1400"/>
              <a:t>instruire possibilités de couvrir frais de jouvence</a:t>
            </a:r>
            <a:endParaRPr/>
          </a:p>
          <a:p>
            <a:pPr>
              <a:defRPr/>
            </a:pPr>
            <a:endParaRPr lang="fr-FR" sz="1400"/>
          </a:p>
          <a:p>
            <a:pPr>
              <a:defRPr/>
            </a:pPr>
            <a:r>
              <a:rPr lang="fr-FR" sz="1400"/>
              <a:t>Instruire prêt/troc entre labos//composantes)</a:t>
            </a:r>
            <a:endParaRPr/>
          </a:p>
          <a:p>
            <a:pPr>
              <a:defRPr/>
            </a:pPr>
            <a:endParaRPr lang="fr-FR" sz="1400"/>
          </a:p>
        </p:txBody>
      </p:sp>
      <p:sp>
        <p:nvSpPr>
          <p:cNvPr id="30" name="ZoneTexte 29"/>
          <p:cNvSpPr txBox="1"/>
          <p:nvPr/>
        </p:nvSpPr>
        <p:spPr bwMode="auto">
          <a:xfrm>
            <a:off x="1550632" y="5639963"/>
            <a:ext cx="3957472" cy="523220"/>
          </a:xfrm>
          <a:prstGeom prst="rect">
            <a:avLst/>
          </a:prstGeom>
          <a:noFill/>
        </p:spPr>
        <p:txBody>
          <a:bodyPr wrap="square" rtlCol="0">
            <a:spAutoFit/>
          </a:bodyPr>
          <a:lstStyle/>
          <a:p>
            <a:pPr>
              <a:defRPr/>
            </a:pPr>
            <a:r>
              <a:rPr lang="fr-FR" sz="1400" b="1"/>
              <a:t>Diminuer la quantité d’achats et rendre ceux-ci moins impactants (ACV)</a:t>
            </a:r>
            <a:endParaRPr/>
          </a:p>
        </p:txBody>
      </p:sp>
      <p:sp>
        <p:nvSpPr>
          <p:cNvPr id="10" name="ZoneTexte 9"/>
          <p:cNvSpPr txBox="1"/>
          <p:nvPr/>
        </p:nvSpPr>
        <p:spPr bwMode="auto">
          <a:xfrm>
            <a:off x="6552870" y="2832942"/>
            <a:ext cx="2591129" cy="2246769"/>
          </a:xfrm>
          <a:prstGeom prst="rect">
            <a:avLst/>
          </a:prstGeom>
          <a:noFill/>
        </p:spPr>
        <p:txBody>
          <a:bodyPr wrap="square">
            <a:spAutoFit/>
          </a:bodyPr>
          <a:lstStyle/>
          <a:p>
            <a:pPr>
              <a:defRPr/>
            </a:pPr>
            <a:r>
              <a:rPr lang="fr-FR" sz="1400"/>
              <a:t>Offre végétarienne diversifiée, systématique et appétante </a:t>
            </a:r>
            <a:endParaRPr/>
          </a:p>
          <a:p>
            <a:pPr>
              <a:defRPr/>
            </a:pPr>
            <a:endParaRPr lang="fr-FR" sz="1400"/>
          </a:p>
          <a:p>
            <a:pPr>
              <a:defRPr/>
            </a:pPr>
            <a:r>
              <a:rPr lang="fr-FR" sz="1400"/>
              <a:t>Fournisseurs de proximité et bio</a:t>
            </a:r>
            <a:endParaRPr/>
          </a:p>
          <a:p>
            <a:pPr>
              <a:defRPr/>
            </a:pPr>
            <a:br>
              <a:rPr lang="fr-FR" sz="1400"/>
            </a:br>
            <a:r>
              <a:rPr lang="fr-FR" sz="1400"/>
              <a:t>Choix prestataire traiteur et Discussions avec le CROUS et le CESFO</a:t>
            </a:r>
            <a:endParaRPr/>
          </a:p>
        </p:txBody>
      </p:sp>
      <p:sp>
        <p:nvSpPr>
          <p:cNvPr id="11" name="ZoneTexte 10"/>
          <p:cNvSpPr txBox="1"/>
          <p:nvPr/>
        </p:nvSpPr>
        <p:spPr bwMode="auto">
          <a:xfrm>
            <a:off x="6986491" y="875409"/>
            <a:ext cx="1832553" cy="400110"/>
          </a:xfrm>
          <a:prstGeom prst="rect">
            <a:avLst/>
          </a:prstGeom>
          <a:noFill/>
        </p:spPr>
        <p:txBody>
          <a:bodyPr wrap="none" rtlCol="0">
            <a:spAutoFit/>
          </a:bodyPr>
          <a:lstStyle/>
          <a:p>
            <a:pPr>
              <a:defRPr/>
            </a:pPr>
            <a:r>
              <a:rPr lang="fr-FR" sz="2000" b="1"/>
              <a:t>Alimentaires</a:t>
            </a:r>
            <a:endParaRPr/>
          </a:p>
        </p:txBody>
      </p:sp>
      <p:sp>
        <p:nvSpPr>
          <p:cNvPr id="15" name="ZoneTexte 14"/>
          <p:cNvSpPr txBox="1"/>
          <p:nvPr/>
        </p:nvSpPr>
        <p:spPr bwMode="auto">
          <a:xfrm>
            <a:off x="3059324" y="1862086"/>
            <a:ext cx="3096344" cy="954107"/>
          </a:xfrm>
          <a:prstGeom prst="rect">
            <a:avLst/>
          </a:prstGeom>
          <a:noFill/>
        </p:spPr>
        <p:txBody>
          <a:bodyPr wrap="square">
            <a:spAutoFit/>
          </a:bodyPr>
          <a:lstStyle/>
          <a:p>
            <a:pPr>
              <a:defRPr/>
            </a:pPr>
            <a:r>
              <a:rPr lang="fr-FR" sz="1400"/>
              <a:t>Marchés publics intègrent un critère environnemental (Rq difficulté liée essentiellement au manque d’offre)</a:t>
            </a:r>
            <a:endParaRPr/>
          </a:p>
        </p:txBody>
      </p:sp>
      <p:sp>
        <p:nvSpPr>
          <p:cNvPr id="16" name="ZoneTexte 15"/>
          <p:cNvSpPr txBox="1"/>
          <p:nvPr/>
        </p:nvSpPr>
        <p:spPr bwMode="auto">
          <a:xfrm>
            <a:off x="3240593" y="3123443"/>
            <a:ext cx="3265209" cy="2677656"/>
          </a:xfrm>
          <a:prstGeom prst="rect">
            <a:avLst/>
          </a:prstGeom>
          <a:noFill/>
        </p:spPr>
        <p:txBody>
          <a:bodyPr wrap="square">
            <a:spAutoFit/>
          </a:bodyPr>
          <a:lstStyle/>
          <a:p>
            <a:pPr>
              <a:defRPr/>
            </a:pPr>
            <a:r>
              <a:rPr lang="fr-FR" sz="1400"/>
              <a:t>Une co-analyse des marchés avec cellule DS (</a:t>
            </a:r>
            <a:r>
              <a:rPr lang="fr-FR" sz="1400" u="sng">
                <a:hlinkClick r:id="rId3" tooltip="https://laclauseverte.fr/"/>
              </a:rPr>
              <a:t>https://laclauseverte.fr</a:t>
            </a:r>
            <a:r>
              <a:rPr lang="fr-FR" sz="1400"/>
              <a:t>)</a:t>
            </a:r>
            <a:endParaRPr/>
          </a:p>
          <a:p>
            <a:pPr>
              <a:defRPr/>
            </a:pPr>
            <a:endParaRPr lang="fr-FR" sz="1400"/>
          </a:p>
          <a:p>
            <a:pPr>
              <a:defRPr/>
            </a:pPr>
            <a:r>
              <a:rPr lang="fr-FR" sz="1400"/>
              <a:t>Travailler clauses d’execution (minimum de commandes, délais de livraisons moins exigeants</a:t>
            </a:r>
            <a:endParaRPr/>
          </a:p>
          <a:p>
            <a:pPr>
              <a:defRPr/>
            </a:pPr>
            <a:endParaRPr lang="fr-FR" sz="1400"/>
          </a:p>
          <a:p>
            <a:pPr>
              <a:defRPr/>
            </a:pPr>
            <a:r>
              <a:rPr lang="fr-FR" sz="1400">
                <a:highlight>
                  <a:srgbClr val="FFFF00"/>
                </a:highlight>
              </a:rPr>
              <a:t>Responsabiliser les acheteurs</a:t>
            </a:r>
            <a:br>
              <a:rPr lang="fr-FR" sz="1400">
                <a:highlight>
                  <a:srgbClr val="FFFF00"/>
                </a:highlight>
              </a:rPr>
            </a:br>
            <a:r>
              <a:rPr lang="fr-FR" sz="1400"/>
              <a:t>https://apps.labos1point5.org/purchases-simulator</a:t>
            </a:r>
            <a:endParaRPr/>
          </a:p>
          <a:p>
            <a:pPr>
              <a:defRPr/>
            </a:pPr>
            <a:br>
              <a:rPr lang="fr-FR" sz="1400">
                <a:highlight>
                  <a:srgbClr val="FFFF00"/>
                </a:highlight>
              </a:rPr>
            </a:br>
            <a:endParaRPr lang="fr-FR" sz="1400">
              <a:highlight>
                <a:srgbClr val="FFFF00"/>
              </a:high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re 1"/>
          <p:cNvSpPr>
            <a:spLocks noGrp="1"/>
          </p:cNvSpPr>
          <p:nvPr>
            <p:ph type="title"/>
          </p:nvPr>
        </p:nvSpPr>
        <p:spPr bwMode="auto">
          <a:xfrm>
            <a:off x="493864" y="836712"/>
            <a:ext cx="7632848" cy="562074"/>
          </a:xfrm>
        </p:spPr>
        <p:txBody>
          <a:bodyPr>
            <a:noAutofit/>
          </a:bodyPr>
          <a:lstStyle/>
          <a:p>
            <a:pPr>
              <a:defRPr/>
            </a:pPr>
            <a:r>
              <a:rPr lang="fr-FR" sz="2000"/>
              <a:t>Exemple de Mesures de sobriété spécifiques INSERM</a:t>
            </a:r>
            <a:endParaRPr/>
          </a:p>
        </p:txBody>
      </p:sp>
      <p:sp>
        <p:nvSpPr>
          <p:cNvPr id="3" name="Espace réservé du contenu 2"/>
          <p:cNvSpPr>
            <a:spLocks noGrp="1"/>
          </p:cNvSpPr>
          <p:nvPr>
            <p:ph idx="1"/>
          </p:nvPr>
        </p:nvSpPr>
        <p:spPr bwMode="auto">
          <a:xfrm>
            <a:off x="755575" y="1654358"/>
            <a:ext cx="7632849" cy="4366930"/>
          </a:xfrm>
        </p:spPr>
        <p:txBody>
          <a:bodyPr>
            <a:normAutofit fontScale="55000" lnSpcReduction="20000"/>
          </a:bodyPr>
          <a:lstStyle/>
          <a:p>
            <a:pPr algn="l">
              <a:defRPr/>
            </a:pPr>
            <a:r>
              <a:rPr lang="fr-FR" b="1" i="0" u="none" strike="noStrike">
                <a:solidFill>
                  <a:srgbClr val="000000"/>
                </a:solidFill>
                <a:latin typeface="Open Sans"/>
              </a:rPr>
              <a:t>Mener des campagnes d’archivage renforcé des échantillons cryogéniques pour limiter l’espace de stockage.</a:t>
            </a:r>
            <a:endParaRPr/>
          </a:p>
          <a:p>
            <a:pPr algn="l">
              <a:defRPr/>
            </a:pPr>
            <a:r>
              <a:rPr lang="fr-FR" b="1" i="0" u="none" strike="noStrike">
                <a:solidFill>
                  <a:srgbClr val="000000"/>
                </a:solidFill>
                <a:latin typeface="Open Sans"/>
              </a:rPr>
              <a:t>Réguler les températures des congélateurs à très basse température si la nature des échantillons le permet.</a:t>
            </a:r>
            <a:endParaRPr/>
          </a:p>
          <a:p>
            <a:pPr algn="l">
              <a:defRPr/>
            </a:pPr>
            <a:r>
              <a:rPr lang="fr-FR" b="1" i="0" u="none" strike="noStrike">
                <a:solidFill>
                  <a:srgbClr val="000000"/>
                </a:solidFill>
                <a:latin typeface="Open Sans"/>
              </a:rPr>
              <a:t>Privilégier les commandes de consommables scientifiques issus de matériaux recyclés ou écolabelisés.</a:t>
            </a:r>
            <a:endParaRPr/>
          </a:p>
          <a:p>
            <a:pPr algn="l">
              <a:defRPr/>
            </a:pPr>
            <a:r>
              <a:rPr lang="fr-FR" b="1" i="0" u="none" strike="noStrike">
                <a:solidFill>
                  <a:srgbClr val="000000"/>
                </a:solidFill>
                <a:latin typeface="Open Sans"/>
              </a:rPr>
              <a:t>Autres mesures à favoriser pour réduire la consommation énergétique dans les activités de recherche :</a:t>
            </a:r>
            <a:endParaRPr/>
          </a:p>
          <a:p>
            <a:pPr algn="l">
              <a:buFont typeface="Arial"/>
              <a:buChar char="•"/>
              <a:defRPr/>
            </a:pPr>
            <a:r>
              <a:rPr lang="fr-FR" b="0" i="0" u="none" strike="noStrike">
                <a:solidFill>
                  <a:srgbClr val="000000"/>
                </a:solidFill>
                <a:latin typeface="Open Sans"/>
              </a:rPr>
              <a:t>optimiser les cycles d’autoclaves (remplissage de l’autoclave à 100 %, mutualisation des éléments à laver…) ;</a:t>
            </a:r>
            <a:endParaRPr/>
          </a:p>
          <a:p>
            <a:pPr algn="l">
              <a:buFont typeface="Arial"/>
              <a:buChar char="•"/>
              <a:defRPr/>
            </a:pPr>
            <a:r>
              <a:rPr lang="fr-FR" b="0" i="0" u="none" strike="noStrike">
                <a:solidFill>
                  <a:srgbClr val="000000"/>
                </a:solidFill>
                <a:latin typeface="Open Sans"/>
              </a:rPr>
              <a:t>passer, lorsque c’est possible, les CTA en recyclage ou augmenter le taux de recyclage, voire mettre des cycles économie avec accord des utilisateurs ;</a:t>
            </a:r>
            <a:endParaRPr/>
          </a:p>
          <a:p>
            <a:pPr algn="l">
              <a:buFont typeface="Arial"/>
              <a:buChar char="•"/>
              <a:defRPr/>
            </a:pPr>
            <a:r>
              <a:rPr lang="fr-FR" b="0" i="0" u="none" strike="noStrike">
                <a:solidFill>
                  <a:srgbClr val="000000"/>
                </a:solidFill>
                <a:latin typeface="Open Sans"/>
              </a:rPr>
              <a:t>éteindre les équipements dans les laboratoires le soir plutôt que de les laisser en veille, comme par exemple les PSM qui n’ont pas d’expérimentation en cours dans l’enceinte ;</a:t>
            </a:r>
            <a:endParaRPr/>
          </a:p>
          <a:p>
            <a:pPr algn="l">
              <a:buFont typeface="Arial"/>
              <a:buChar char="•"/>
              <a:defRPr/>
            </a:pPr>
            <a:r>
              <a:rPr lang="fr-FR" b="0" i="0" u="none" strike="noStrike">
                <a:solidFill>
                  <a:srgbClr val="000000"/>
                </a:solidFill>
                <a:latin typeface="Open Sans"/>
              </a:rPr>
              <a:t>baisser la vitre frontale des sorbonnes le plus bas possible lorsqu’elles ne sont pas utilisées et couper celles qui ne sont pas utilisées et qui n’ont pas de produits dangereux stockés dans l’enceinte</a:t>
            </a:r>
            <a:endParaRPr/>
          </a:p>
          <a:p>
            <a:pPr algn="l">
              <a:buFont typeface="Arial"/>
              <a:buChar char="•"/>
              <a:defRPr/>
            </a:pPr>
            <a:r>
              <a:rPr lang="fr-FR" b="0" i="0" u="none" strike="noStrike">
                <a:solidFill>
                  <a:srgbClr val="000000"/>
                </a:solidFill>
                <a:latin typeface="Open Sans"/>
              </a:rPr>
              <a:t>laver les ustensiles de laboratoire à l’eau froide lorsque c’est possible ;</a:t>
            </a:r>
            <a:endParaRPr/>
          </a:p>
          <a:p>
            <a:pPr algn="l">
              <a:buFont typeface="Arial"/>
              <a:buChar char="•"/>
              <a:defRPr/>
            </a:pPr>
            <a:r>
              <a:rPr lang="fr-FR" b="0" i="0" u="none" strike="noStrike">
                <a:solidFill>
                  <a:srgbClr val="000000"/>
                </a:solidFill>
                <a:latin typeface="Open Sans"/>
              </a:rPr>
              <a:t>organiser le travail pour optimiser la présence dans les pièces de manipulations énergivores.</a:t>
            </a:r>
            <a:endParaRPr/>
          </a:p>
          <a:p>
            <a:pPr algn="l">
              <a:defRPr/>
            </a:pPr>
            <a:endParaRPr lang="fr-FR">
              <a:solidFill>
                <a:srgbClr val="000000"/>
              </a:solidFill>
              <a:latin typeface="Open Sans"/>
            </a:endParaRPr>
          </a:p>
          <a:p>
            <a:pPr algn="l">
              <a:defRPr/>
            </a:pPr>
            <a:endParaRPr lang="fr-FR" b="0" i="0" u="none" strike="noStrike">
              <a:solidFill>
                <a:srgbClr val="000000"/>
              </a:solidFill>
              <a:latin typeface="Open Sans"/>
            </a:endParaRPr>
          </a:p>
          <a:p>
            <a:pPr marL="0" indent="0" algn="l">
              <a:buNone/>
              <a:defRPr/>
            </a:pPr>
            <a:r>
              <a:rPr lang="fr-FR" b="0" i="0" u="none" strike="noStrike">
                <a:solidFill>
                  <a:srgbClr val="000000"/>
                </a:solidFill>
                <a:latin typeface="Open Sans"/>
              </a:rPr>
              <a:t>https://pro.inserm.fr/rubriques/linstitut/ecoresponsabilite/plan-de-sobriete-energetique-et-dexemplarite</a:t>
            </a:r>
          </a:p>
          <a:p>
            <a:pPr>
              <a:defRPr/>
            </a:pPr>
            <a:endParaRPr lang="fr-FR"/>
          </a:p>
        </p:txBody>
      </p:sp>
      <p:sp>
        <p:nvSpPr>
          <p:cNvPr id="6" name="Title 2"/>
          <p:cNvSpPr txBox="1"/>
          <p:nvPr/>
        </p:nvSpPr>
        <p:spPr bwMode="auto">
          <a:xfrm>
            <a:off x="160144" y="188640"/>
            <a:ext cx="8300288" cy="562074"/>
          </a:xfrm>
          <a:prstGeom prst="rect">
            <a:avLst/>
          </a:prstGeom>
          <a:noFill/>
        </p:spPr>
        <p:txBody>
          <a:bodyPr vert="horz" lIns="91440" tIns="45720" rIns="91440" bIns="45720" rtlCol="0" anchor="ctr">
            <a:normAutofit fontScale="92500"/>
          </a:bodyPr>
          <a:lstStyle>
            <a:lvl1pPr algn="l" defTabSz="685800">
              <a:lnSpc>
                <a:spcPct val="90000"/>
              </a:lnSpc>
              <a:spcBef>
                <a:spcPts val="0"/>
              </a:spcBef>
              <a:buNone/>
              <a:defRPr lang="fr-FR" sz="2550" b="1">
                <a:solidFill>
                  <a:srgbClr val="313E48"/>
                </a:solidFill>
                <a:latin typeface="+mj-lt"/>
                <a:ea typeface="+mj-ea"/>
                <a:cs typeface="+mj-cs"/>
              </a:defRPr>
            </a:lvl1pPr>
          </a:lstStyle>
          <a:p>
            <a:pPr>
              <a:defRPr/>
            </a:pPr>
            <a:r>
              <a:rPr lang="fr-FR" sz="2400"/>
              <a:t>Des mesures propres à certaines pratiques de recherche</a:t>
            </a:r>
            <a:endParaRPr/>
          </a:p>
        </p:txBody>
      </p:sp>
      <p:pic>
        <p:nvPicPr>
          <p:cNvPr id="7" name="Image 6"/>
          <p:cNvPicPr>
            <a:picLocks noChangeAspect="1"/>
          </p:cNvPicPr>
          <p:nvPr/>
        </p:nvPicPr>
        <p:blipFill>
          <a:blip r:embed="rId2">
            <a:duotone>
              <a:schemeClr val="accent6">
                <a:shade val="45000"/>
                <a:satMod val="135000"/>
              </a:schemeClr>
              <a:prstClr val="white"/>
            </a:duotone>
          </a:blip>
          <a:stretch/>
        </p:blipFill>
        <p:spPr bwMode="auto">
          <a:xfrm>
            <a:off x="8460432" y="65799"/>
            <a:ext cx="683568" cy="770913"/>
          </a:xfrm>
          <a:prstGeom prst="rect">
            <a:avLst/>
          </a:prstGeom>
          <a:ln>
            <a:noFill/>
          </a:ln>
        </p:spPr>
      </p:pic>
      <p:cxnSp>
        <p:nvCxnSpPr>
          <p:cNvPr id="8" name="Connecteur droit 7"/>
          <p:cNvCxnSpPr>
            <a:cxnSpLocks/>
          </p:cNvCxnSpPr>
          <p:nvPr/>
        </p:nvCxnSpPr>
        <p:spPr bwMode="auto">
          <a:xfrm>
            <a:off x="35496" y="848705"/>
            <a:ext cx="9144000" cy="0"/>
          </a:xfrm>
          <a:prstGeom prst="line">
            <a:avLst/>
          </a:prstGeom>
          <a:ln w="57150">
            <a:solidFill>
              <a:srgbClr val="63003C"/>
            </a:solidFill>
          </a:ln>
        </p:spPr>
        <p:style>
          <a:lnRef idx="1">
            <a:schemeClr val="accent2"/>
          </a:lnRef>
          <a:fillRef idx="0">
            <a:schemeClr val="accent2"/>
          </a:fillRef>
          <a:effectRef idx="0">
            <a:schemeClr val="accent2"/>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pic>
        <p:nvPicPr>
          <p:cNvPr id="5" name="Espace réservé du contenu 4"/>
          <p:cNvPicPr>
            <a:picLocks noGrp="1" noChangeAspect="1"/>
          </p:cNvPicPr>
          <p:nvPr>
            <p:ph idx="1"/>
          </p:nvPr>
        </p:nvPicPr>
        <p:blipFill>
          <a:blip r:embed="rId2"/>
          <a:srcRect l="29754" t="21273" r="24379" b="61676"/>
          <a:stretch/>
        </p:blipFill>
        <p:spPr bwMode="auto">
          <a:xfrm>
            <a:off x="691060" y="2045970"/>
            <a:ext cx="7761880" cy="1623061"/>
          </a:xfrm>
          <a:prstGeom prst="rect">
            <a:avLst/>
          </a:prstGeom>
        </p:spPr>
      </p:pic>
      <p:sp>
        <p:nvSpPr>
          <p:cNvPr id="2" name="ZoneTexte 1"/>
          <p:cNvSpPr txBox="1"/>
          <p:nvPr/>
        </p:nvSpPr>
        <p:spPr bwMode="auto">
          <a:xfrm>
            <a:off x="7863841" y="3230449"/>
            <a:ext cx="845820" cy="646331"/>
          </a:xfrm>
          <a:prstGeom prst="rect">
            <a:avLst/>
          </a:prstGeom>
          <a:noFill/>
        </p:spPr>
        <p:txBody>
          <a:bodyPr wrap="square" rtlCol="0">
            <a:spAutoFit/>
          </a:bodyPr>
          <a:lstStyle/>
          <a:p>
            <a:pPr>
              <a:defRPr/>
            </a:pPr>
            <a:r>
              <a:rPr lang="fr-FR" sz="1200">
                <a:solidFill>
                  <a:srgbClr val="FF0000"/>
                </a:solidFill>
              </a:rPr>
              <a:t>Établis sur &gt; 100 UMR</a:t>
            </a:r>
            <a:endParaRPr/>
          </a:p>
        </p:txBody>
      </p:sp>
      <p:sp>
        <p:nvSpPr>
          <p:cNvPr id="4" name="ZoneTexte 3"/>
          <p:cNvSpPr txBox="1"/>
          <p:nvPr/>
        </p:nvSpPr>
        <p:spPr bwMode="auto">
          <a:xfrm>
            <a:off x="731090" y="4161012"/>
            <a:ext cx="7349491" cy="715581"/>
          </a:xfrm>
          <a:prstGeom prst="rect">
            <a:avLst/>
          </a:prstGeom>
          <a:noFill/>
        </p:spPr>
        <p:txBody>
          <a:bodyPr wrap="square" rtlCol="0">
            <a:spAutoFit/>
          </a:bodyPr>
          <a:lstStyle/>
          <a:p>
            <a:pPr>
              <a:defRPr/>
            </a:pPr>
            <a:r>
              <a:rPr lang="fr-FR" sz="1350"/>
              <a:t>Au Laboratoire des Sciences du Climat et de l’Environnement : 11 t/p/an qui s’ajoutent aux 10 t/francais/an (incluant émissions importées)</a:t>
            </a:r>
            <a:endParaRPr/>
          </a:p>
          <a:p>
            <a:pPr>
              <a:defRPr/>
            </a:pPr>
            <a:endParaRPr lang="fr-FR" sz="1350"/>
          </a:p>
        </p:txBody>
      </p:sp>
      <p:sp>
        <p:nvSpPr>
          <p:cNvPr id="8" name="ZoneTexte 7"/>
          <p:cNvSpPr txBox="1"/>
          <p:nvPr/>
        </p:nvSpPr>
        <p:spPr bwMode="auto">
          <a:xfrm>
            <a:off x="364323" y="260648"/>
            <a:ext cx="7199408" cy="923330"/>
          </a:xfrm>
          <a:prstGeom prst="rect">
            <a:avLst/>
          </a:prstGeom>
          <a:noFill/>
        </p:spPr>
        <p:txBody>
          <a:bodyPr wrap="none" rtlCol="0">
            <a:spAutoFit/>
          </a:bodyPr>
          <a:lstStyle/>
          <a:p>
            <a:pPr algn="ctr">
              <a:defRPr/>
            </a:pPr>
            <a:r>
              <a:rPr lang="fr-FR" sz="2700" b="1"/>
              <a:t>Emissions d’un laboratoire de recherche </a:t>
            </a:r>
            <a:br>
              <a:rPr lang="fr-FR" sz="2700" b="1"/>
            </a:br>
            <a:r>
              <a:rPr lang="fr-FR" sz="2700" b="1"/>
              <a:t>(données GDR labos 1.5)</a:t>
            </a:r>
            <a:endParaRPr/>
          </a:p>
        </p:txBody>
      </p:sp>
      <p:sp>
        <p:nvSpPr>
          <p:cNvPr id="9" name="ZoneTexte 8"/>
          <p:cNvSpPr txBox="1"/>
          <p:nvPr/>
        </p:nvSpPr>
        <p:spPr bwMode="auto">
          <a:xfrm>
            <a:off x="6589299" y="1425185"/>
            <a:ext cx="4575572" cy="300082"/>
          </a:xfrm>
          <a:prstGeom prst="rect">
            <a:avLst/>
          </a:prstGeom>
          <a:noFill/>
        </p:spPr>
        <p:txBody>
          <a:bodyPr wrap="square">
            <a:spAutoFit/>
          </a:bodyPr>
          <a:lstStyle/>
          <a:p>
            <a:pPr>
              <a:defRPr/>
            </a:pPr>
            <a:r>
              <a:rPr lang="fr-FR" sz="1350"/>
              <a:t>https://labos1point5.org</a:t>
            </a:r>
            <a:endParaRPr/>
          </a:p>
        </p:txBody>
      </p:sp>
      <p:pic>
        <p:nvPicPr>
          <p:cNvPr id="10" name="Image 9"/>
          <p:cNvPicPr>
            <a:picLocks noChangeAspect="1"/>
          </p:cNvPicPr>
          <p:nvPr/>
        </p:nvPicPr>
        <p:blipFill>
          <a:blip r:embed="rId3"/>
          <a:srcRect l="2451" t="13823" r="77647" b="72523"/>
          <a:stretch/>
        </p:blipFill>
        <p:spPr bwMode="auto">
          <a:xfrm>
            <a:off x="7164288" y="900398"/>
            <a:ext cx="1160158" cy="49746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7" name="Image 6"/>
          <p:cNvPicPr>
            <a:picLocks noChangeAspect="1"/>
          </p:cNvPicPr>
          <p:nvPr/>
        </p:nvPicPr>
        <p:blipFill>
          <a:blip r:embed="rId2"/>
          <a:srcRect l="45804" t="38599" r="21426" b="26099"/>
          <a:stretch/>
        </p:blipFill>
        <p:spPr bwMode="auto">
          <a:xfrm>
            <a:off x="467544" y="1700808"/>
            <a:ext cx="7539171" cy="4568333"/>
          </a:xfrm>
          <a:prstGeom prst="rect">
            <a:avLst/>
          </a:prstGeom>
        </p:spPr>
      </p:pic>
      <p:sp>
        <p:nvSpPr>
          <p:cNvPr id="2" name="ZoneTexte 1"/>
          <p:cNvSpPr txBox="1"/>
          <p:nvPr/>
        </p:nvSpPr>
        <p:spPr bwMode="auto">
          <a:xfrm>
            <a:off x="874080" y="260648"/>
            <a:ext cx="6179897" cy="815608"/>
          </a:xfrm>
          <a:prstGeom prst="rect">
            <a:avLst/>
          </a:prstGeom>
          <a:noFill/>
        </p:spPr>
        <p:txBody>
          <a:bodyPr wrap="none" rtlCol="0">
            <a:spAutoFit/>
          </a:bodyPr>
          <a:lstStyle/>
          <a:p>
            <a:pPr algn="ctr">
              <a:defRPr/>
            </a:pPr>
            <a:r>
              <a:rPr lang="fr-FR" sz="2700" b="1"/>
              <a:t>Emissions d’activités de recherche </a:t>
            </a:r>
            <a:br>
              <a:rPr lang="fr-FR" sz="2700" b="1"/>
            </a:br>
            <a:r>
              <a:rPr lang="fr-FR" sz="2000" b="1"/>
              <a:t>(données GDR labos 1.5)</a:t>
            </a:r>
            <a:endParaRPr lang="fr-FR" sz="2700" b="1"/>
          </a:p>
        </p:txBody>
      </p:sp>
      <p:sp>
        <p:nvSpPr>
          <p:cNvPr id="6" name="ZoneTexte 5"/>
          <p:cNvSpPr txBox="1"/>
          <p:nvPr/>
        </p:nvSpPr>
        <p:spPr bwMode="auto">
          <a:xfrm>
            <a:off x="6589299" y="1425185"/>
            <a:ext cx="4575572" cy="300082"/>
          </a:xfrm>
          <a:prstGeom prst="rect">
            <a:avLst/>
          </a:prstGeom>
          <a:noFill/>
        </p:spPr>
        <p:txBody>
          <a:bodyPr wrap="square">
            <a:spAutoFit/>
          </a:bodyPr>
          <a:lstStyle/>
          <a:p>
            <a:pPr>
              <a:defRPr/>
            </a:pPr>
            <a:r>
              <a:rPr lang="fr-FR" sz="1350"/>
              <a:t>https://labos1point5.org</a:t>
            </a:r>
            <a:endParaRPr/>
          </a:p>
        </p:txBody>
      </p:sp>
      <p:pic>
        <p:nvPicPr>
          <p:cNvPr id="8" name="Image 7"/>
          <p:cNvPicPr>
            <a:picLocks noChangeAspect="1"/>
          </p:cNvPicPr>
          <p:nvPr/>
        </p:nvPicPr>
        <p:blipFill>
          <a:blip r:embed="rId3"/>
          <a:srcRect l="2451" t="13823" r="77647" b="72523"/>
          <a:stretch/>
        </p:blipFill>
        <p:spPr bwMode="auto">
          <a:xfrm>
            <a:off x="7164288" y="900398"/>
            <a:ext cx="1160158" cy="49746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ZoneTexte 2"/>
          <p:cNvSpPr txBox="1"/>
          <p:nvPr/>
        </p:nvSpPr>
        <p:spPr bwMode="auto">
          <a:xfrm>
            <a:off x="539552" y="116632"/>
            <a:ext cx="8478688" cy="8494633"/>
          </a:xfrm>
          <a:prstGeom prst="rect">
            <a:avLst/>
          </a:prstGeom>
          <a:noFill/>
          <a:ln>
            <a:noFill/>
          </a:ln>
        </p:spPr>
        <p:txBody>
          <a:bodyPr wrap="square" rtlCol="0">
            <a:spAutoFit/>
          </a:bodyPr>
          <a:lstStyle/>
          <a:p>
            <a:pPr>
              <a:defRPr/>
            </a:pPr>
            <a:r>
              <a:rPr lang="fr-FR" b="1"/>
              <a:t>Nécessité de diminuer significativement des achats et déplacements</a:t>
            </a:r>
            <a:endParaRPr/>
          </a:p>
          <a:p>
            <a:pPr algn="ctr">
              <a:defRPr/>
            </a:pPr>
            <a:endParaRPr lang="fr-FR" sz="2000" b="1"/>
          </a:p>
          <a:p>
            <a:pPr>
              <a:defRPr/>
            </a:pPr>
            <a:r>
              <a:rPr lang="fr-FR" sz="1400">
                <a:highlight>
                  <a:srgbClr val="FFFF00"/>
                </a:highlight>
              </a:rPr>
              <a:t>Dans les laboratoires et composantes, s’approprier la hiérarchie des impacts de nos activités (responsables de composantes/labos en lien avec les référents DS) et mettre en place de nouvelles manières de travailler (choix des terrains et voyages d’intégration dans les cursus; conférences multi-sites, transparence sur les choix de déplacements, e.g. logigramme de décision) </a:t>
            </a:r>
            <a:r>
              <a:rPr lang="fr-FR" sz="1400"/>
              <a:t>et d’apprécier les carrières, pour veiller à une baisse répartie équitablement</a:t>
            </a:r>
            <a:endParaRPr/>
          </a:p>
          <a:p>
            <a:pPr>
              <a:defRPr/>
            </a:pPr>
            <a:endParaRPr lang="fr-FR" sz="1400"/>
          </a:p>
          <a:p>
            <a:pPr>
              <a:defRPr/>
            </a:pPr>
            <a:endParaRPr lang="fr-FR" sz="1400"/>
          </a:p>
          <a:p>
            <a:pPr>
              <a:defRPr/>
            </a:pPr>
            <a:r>
              <a:rPr lang="fr-FR" sz="1400"/>
              <a:t>Exemple de points mis au vote en CL du LOCEAN (UMR CNRS IRD, Sorbonne U, Paris):</a:t>
            </a:r>
            <a:endParaRPr/>
          </a:p>
          <a:p>
            <a:pPr algn="l">
              <a:buFont typeface="Arial"/>
              <a:buChar char="•"/>
              <a:defRPr/>
            </a:pPr>
            <a:r>
              <a:rPr lang="fr-FR" sz="1400" b="0" i="0" u="none" strike="noStrike">
                <a:solidFill>
                  <a:srgbClr val="333333"/>
                </a:solidFill>
                <a:latin typeface="Poppins"/>
              </a:rPr>
              <a:t>Proposition 1 : Le LOCEAN s’engage sur le principe de réduire ses émissions de GES suivant la trajectoire proposée par les Accords de Paris (i.e. réduction de 50% à l’horizon 2030). Approuvée par 93% des votants.</a:t>
            </a:r>
            <a:endParaRPr/>
          </a:p>
          <a:p>
            <a:pPr algn="l">
              <a:buFont typeface="Arial"/>
              <a:buChar char="•"/>
              <a:defRPr/>
            </a:pPr>
            <a:r>
              <a:rPr lang="fr-FR" sz="1400" b="0" i="0" u="none" strike="noStrike">
                <a:solidFill>
                  <a:srgbClr val="333333"/>
                </a:solidFill>
                <a:latin typeface="Poppins"/>
              </a:rPr>
              <a:t>Proposition 2 : Les membres du LOCEAN devront prendre le train pour tout trajet aller d’une durée (en train) inférieure à 5h. Approuvée par 85% des votants.</a:t>
            </a:r>
            <a:endParaRPr/>
          </a:p>
          <a:p>
            <a:pPr algn="l">
              <a:buFont typeface="Arial"/>
              <a:buChar char="•"/>
              <a:defRPr/>
            </a:pPr>
            <a:r>
              <a:rPr lang="fr-FR" sz="1400" b="0" i="0" u="none" strike="noStrike">
                <a:solidFill>
                  <a:srgbClr val="333333"/>
                </a:solidFill>
                <a:latin typeface="Poppins"/>
              </a:rPr>
              <a:t>Proposition 3 : Chaque agent du LOCEAN se verra doté d’un quota annuel d’émissions carbone pour ses missions. Approuvée par 80% des votants.</a:t>
            </a:r>
            <a:endParaRPr/>
          </a:p>
          <a:p>
            <a:pPr>
              <a:defRPr/>
            </a:pPr>
            <a:endParaRPr lang="fr-FR" sz="1400"/>
          </a:p>
          <a:p>
            <a:pPr>
              <a:defRPr/>
            </a:pPr>
            <a:r>
              <a:rPr lang="fr-FR" sz="1400"/>
              <a:t>Mise en place logigramme pour avion et outil Monpetitcarbone</a:t>
            </a:r>
          </a:p>
          <a:p>
            <a:pPr>
              <a:defRPr/>
            </a:pPr>
            <a:r>
              <a:rPr lang="fr-FR" sz="1400">
                <a:highlight>
                  <a:srgbClr val="FFFF00"/>
                </a:highlight>
              </a:rPr>
              <a:t>Affichage communication sur les émissions liées aux activités</a:t>
            </a:r>
            <a:endParaRPr/>
          </a:p>
          <a:p>
            <a:pPr>
              <a:defRPr/>
            </a:pPr>
            <a:endParaRPr lang="fr-FR" sz="1600"/>
          </a:p>
          <a:p>
            <a:pPr>
              <a:defRPr/>
            </a:pPr>
            <a:r>
              <a:rPr lang="fr-FR" sz="1600" b="1"/>
              <a:t>Baisse à moyen terme de la consommation énergétique des équipements de recherche</a:t>
            </a:r>
            <a:endParaRPr/>
          </a:p>
          <a:p>
            <a:pPr>
              <a:defRPr/>
            </a:pPr>
            <a:r>
              <a:rPr lang="fr-FR" sz="1600"/>
              <a:t>Travail avec les DU sur efficacité/reconception/substitution  (VP recherche)</a:t>
            </a:r>
            <a:endParaRPr/>
          </a:p>
          <a:p>
            <a:pPr>
              <a:defRPr/>
            </a:pPr>
            <a:endParaRPr lang="fr-FR" sz="1600"/>
          </a:p>
          <a:p>
            <a:pPr>
              <a:defRPr/>
            </a:pPr>
            <a:r>
              <a:rPr lang="fr-FR" sz="1600" b="1"/>
              <a:t>Besoin d’harmoniser règles entre tutelles et de partager une vision commune ambitieuse envers les personnels et étudiants</a:t>
            </a:r>
            <a:endParaRPr/>
          </a:p>
          <a:p>
            <a:pPr>
              <a:defRPr/>
            </a:pPr>
            <a:endParaRPr lang="fr-FR" sz="1600"/>
          </a:p>
          <a:p>
            <a:pPr>
              <a:defRPr/>
            </a:pPr>
            <a:endParaRPr lang="fr-FR" sz="1600"/>
          </a:p>
          <a:p>
            <a:pPr>
              <a:defRPr/>
            </a:pPr>
            <a:endParaRPr lang="fr-FR" sz="1600"/>
          </a:p>
          <a:p>
            <a:pPr>
              <a:defRPr/>
            </a:pPr>
            <a:endParaRPr lang="fr-FR" sz="1600"/>
          </a:p>
          <a:p>
            <a:pPr>
              <a:defRPr/>
            </a:pPr>
            <a:endParaRPr lang="fr-FR" sz="1600"/>
          </a:p>
          <a:p>
            <a:pPr>
              <a:defRPr/>
            </a:pPr>
            <a:endParaRPr lang="fr-FR" sz="1600" b="1"/>
          </a:p>
          <a:p>
            <a:pPr>
              <a:defRPr/>
            </a:pPr>
            <a:endParaRPr lang="fr-FR" sz="1600"/>
          </a:p>
          <a:p>
            <a:pPr>
              <a:defRPr/>
            </a:pPr>
            <a:endParaRPr lang="fr-FR" sz="16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re 1"/>
          <p:cNvSpPr>
            <a:spLocks noGrp="1"/>
          </p:cNvSpPr>
          <p:nvPr>
            <p:ph type="title"/>
          </p:nvPr>
        </p:nvSpPr>
        <p:spPr bwMode="auto">
          <a:xfrm>
            <a:off x="57150" y="-245397"/>
            <a:ext cx="7886700" cy="1325563"/>
          </a:xfrm>
        </p:spPr>
        <p:txBody>
          <a:bodyPr/>
          <a:lstStyle/>
          <a:p>
            <a:pPr>
              <a:defRPr/>
            </a:pPr>
            <a:r>
              <a:rPr lang="fr-FR"/>
              <a:t>Mieux comprendre les enjeux</a:t>
            </a:r>
            <a:endParaRPr/>
          </a:p>
        </p:txBody>
      </p:sp>
      <p:pic>
        <p:nvPicPr>
          <p:cNvPr id="7" name="Image 6"/>
          <p:cNvPicPr>
            <a:picLocks noChangeAspect="1"/>
          </p:cNvPicPr>
          <p:nvPr/>
        </p:nvPicPr>
        <p:blipFill>
          <a:blip r:embed="rId2"/>
          <a:srcRect l="13873" t="16265" r="66975" b="68992"/>
          <a:stretch/>
        </p:blipFill>
        <p:spPr bwMode="auto">
          <a:xfrm>
            <a:off x="228570" y="707339"/>
            <a:ext cx="2755392" cy="1325563"/>
          </a:xfrm>
          <a:prstGeom prst="rect">
            <a:avLst/>
          </a:prstGeom>
        </p:spPr>
      </p:pic>
      <p:sp>
        <p:nvSpPr>
          <p:cNvPr id="9" name="ZoneTexte 8"/>
          <p:cNvSpPr txBox="1"/>
          <p:nvPr/>
        </p:nvSpPr>
        <p:spPr bwMode="auto">
          <a:xfrm>
            <a:off x="271619" y="1855939"/>
            <a:ext cx="4572000" cy="369332"/>
          </a:xfrm>
          <a:prstGeom prst="rect">
            <a:avLst/>
          </a:prstGeom>
          <a:noFill/>
        </p:spPr>
        <p:txBody>
          <a:bodyPr wrap="square">
            <a:spAutoFit/>
          </a:bodyPr>
          <a:lstStyle/>
          <a:p>
            <a:pPr>
              <a:defRPr/>
            </a:pPr>
            <a:r>
              <a:rPr lang="fr-FR"/>
              <a:t>https://www.ofb.gouv.fr/</a:t>
            </a:r>
            <a:endParaRPr/>
          </a:p>
        </p:txBody>
      </p:sp>
      <p:sp>
        <p:nvSpPr>
          <p:cNvPr id="4" name="ZoneTexte 3"/>
          <p:cNvSpPr txBox="1"/>
          <p:nvPr/>
        </p:nvSpPr>
        <p:spPr bwMode="auto">
          <a:xfrm>
            <a:off x="5332338" y="761435"/>
            <a:ext cx="4572000" cy="369332"/>
          </a:xfrm>
          <a:prstGeom prst="rect">
            <a:avLst/>
          </a:prstGeom>
          <a:noFill/>
        </p:spPr>
        <p:txBody>
          <a:bodyPr wrap="square">
            <a:spAutoFit/>
          </a:bodyPr>
          <a:lstStyle/>
          <a:p>
            <a:pPr>
              <a:defRPr/>
            </a:pPr>
            <a:r>
              <a:rPr lang="fr-FR"/>
              <a:t>https://www.ipcc.ch/</a:t>
            </a:r>
            <a:endParaRPr/>
          </a:p>
        </p:txBody>
      </p:sp>
      <p:sp>
        <p:nvSpPr>
          <p:cNvPr id="6" name="ZoneTexte 5"/>
          <p:cNvSpPr txBox="1"/>
          <p:nvPr/>
        </p:nvSpPr>
        <p:spPr bwMode="auto">
          <a:xfrm>
            <a:off x="5044306" y="1839221"/>
            <a:ext cx="4572000" cy="369332"/>
          </a:xfrm>
          <a:prstGeom prst="rect">
            <a:avLst/>
          </a:prstGeom>
          <a:noFill/>
        </p:spPr>
        <p:txBody>
          <a:bodyPr wrap="square">
            <a:spAutoFit/>
          </a:bodyPr>
          <a:lstStyle/>
          <a:p>
            <a:pPr>
              <a:defRPr/>
            </a:pPr>
            <a:r>
              <a:rPr lang="fr-FR"/>
              <a:t>https://www.hautconseilclimat.fr/</a:t>
            </a:r>
            <a:endParaRPr/>
          </a:p>
        </p:txBody>
      </p:sp>
      <p:sp>
        <p:nvSpPr>
          <p:cNvPr id="10" name="ZoneTexte 9"/>
          <p:cNvSpPr txBox="1"/>
          <p:nvPr/>
        </p:nvSpPr>
        <p:spPr bwMode="auto">
          <a:xfrm>
            <a:off x="467544" y="4607482"/>
            <a:ext cx="8280919" cy="1477328"/>
          </a:xfrm>
          <a:prstGeom prst="rect">
            <a:avLst/>
          </a:prstGeom>
          <a:noFill/>
        </p:spPr>
        <p:txBody>
          <a:bodyPr wrap="square">
            <a:spAutoFit/>
          </a:bodyPr>
          <a:lstStyle/>
          <a:p>
            <a:pPr>
              <a:defRPr/>
            </a:pPr>
            <a:r>
              <a:rPr lang="fr-FR"/>
              <a:t>Avant un achat: </a:t>
            </a:r>
            <a:r>
              <a:rPr lang="fr-FR" u="sng">
                <a:hlinkClick r:id="rId3" tooltip="https://apps.labos1point5.org/purchases-simulator"/>
              </a:rPr>
              <a:t>https://apps.labos1point5.org/purchases-simulator</a:t>
            </a:r>
            <a:endParaRPr lang="fr-FR"/>
          </a:p>
          <a:p>
            <a:pPr>
              <a:defRPr/>
            </a:pPr>
            <a:r>
              <a:rPr lang="fr-FR"/>
              <a:t>Trajet Domicile travail: </a:t>
            </a:r>
            <a:r>
              <a:rPr lang="fr-FR" sz="1800" u="sng">
                <a:highlight>
                  <a:srgbClr val="FFFF00"/>
                </a:highlight>
                <a:hlinkClick r:id="rId4" tooltip="https://apps.labos1point5.org/commutes-simulator"/>
              </a:rPr>
              <a:t>https://apps.labos1point5.org/commutes-simulator</a:t>
            </a:r>
            <a:endParaRPr lang="fr-FR" sz="1800">
              <a:highlight>
                <a:srgbClr val="FFFF00"/>
              </a:highlight>
            </a:endParaRPr>
          </a:p>
          <a:p>
            <a:pPr>
              <a:defRPr/>
            </a:pPr>
            <a:r>
              <a:rPr lang="fr-FR">
                <a:highlight>
                  <a:srgbClr val="FFFF00"/>
                </a:highlight>
              </a:rPr>
              <a:t>Déplacements pros: https://apps.labos1point5.org/travels-simulator</a:t>
            </a:r>
            <a:endParaRPr/>
          </a:p>
          <a:p>
            <a:pPr>
              <a:defRPr/>
            </a:pPr>
            <a:endParaRPr lang="fr-FR">
              <a:highlight>
                <a:srgbClr val="FFFF00"/>
              </a:highlight>
            </a:endParaRPr>
          </a:p>
          <a:p>
            <a:pPr>
              <a:defRPr/>
            </a:pPr>
            <a:r>
              <a:rPr lang="fr-FR">
                <a:highlight>
                  <a:srgbClr val="FFFF00"/>
                </a:highlight>
              </a:rPr>
              <a:t>Suivre son empreinte carbone dans son activité : https://monpetitcarbone.fr</a:t>
            </a:r>
            <a:endParaRPr lang="fr-FR"/>
          </a:p>
        </p:txBody>
      </p:sp>
      <p:sp>
        <p:nvSpPr>
          <p:cNvPr id="11" name="Titre 1"/>
          <p:cNvSpPr txBox="1"/>
          <p:nvPr/>
        </p:nvSpPr>
        <p:spPr bwMode="auto">
          <a:xfrm>
            <a:off x="395536" y="3683004"/>
            <a:ext cx="7886700" cy="1325563"/>
          </a:xfrm>
          <a:prstGeom prst="rect">
            <a:avLst/>
          </a:prstGeom>
        </p:spPr>
        <p:txBody>
          <a:bodyPr vert="horz" lIns="91440" tIns="45720" rIns="91440" bIns="45720" rtlCol="0" anchor="ctr">
            <a:normAutofit/>
          </a:bodyPr>
          <a:lstStyle>
            <a:lvl1pPr algn="l" defTabSz="685800">
              <a:lnSpc>
                <a:spcPct val="90000"/>
              </a:lnSpc>
              <a:spcBef>
                <a:spcPts val="0"/>
              </a:spcBef>
              <a:buNone/>
              <a:defRPr sz="2550" b="1">
                <a:solidFill>
                  <a:schemeClr val="tx2"/>
                </a:solidFill>
                <a:latin typeface="+mj-lt"/>
                <a:ea typeface="+mj-ea"/>
                <a:cs typeface="+mj-cs"/>
              </a:defRPr>
            </a:lvl1pPr>
          </a:lstStyle>
          <a:p>
            <a:pPr>
              <a:defRPr/>
            </a:pPr>
            <a:r>
              <a:rPr lang="fr-FR"/>
              <a:t>Outils utiles: </a:t>
            </a:r>
            <a:endParaRPr/>
          </a:p>
        </p:txBody>
      </p:sp>
      <p:pic>
        <p:nvPicPr>
          <p:cNvPr id="12" name="Picture 10"/>
          <p:cNvPicPr>
            <a:picLocks noChangeAspect="1"/>
          </p:cNvPicPr>
          <p:nvPr/>
        </p:nvPicPr>
        <p:blipFill>
          <a:blip r:embed="rId5"/>
          <a:stretch/>
        </p:blipFill>
        <p:spPr bwMode="auto">
          <a:xfrm>
            <a:off x="5044306" y="290902"/>
            <a:ext cx="3079111" cy="470533"/>
          </a:xfrm>
          <a:prstGeom prst="rect">
            <a:avLst/>
          </a:prstGeom>
          <a:effectLst/>
        </p:spPr>
      </p:pic>
      <p:pic>
        <p:nvPicPr>
          <p:cNvPr id="13" name="Image 12"/>
          <p:cNvPicPr>
            <a:picLocks noChangeAspect="1"/>
          </p:cNvPicPr>
          <p:nvPr/>
        </p:nvPicPr>
        <p:blipFill>
          <a:blip r:embed="rId6"/>
          <a:srcRect r="71520" b="-2530"/>
          <a:stretch/>
        </p:blipFill>
        <p:spPr bwMode="auto">
          <a:xfrm>
            <a:off x="6217130" y="1164005"/>
            <a:ext cx="1979032" cy="717086"/>
          </a:xfrm>
          <a:prstGeom prst="rect">
            <a:avLst/>
          </a:prstGeom>
        </p:spPr>
      </p:pic>
      <p:sp>
        <p:nvSpPr>
          <p:cNvPr id="15" name="ZoneTexte 14"/>
          <p:cNvSpPr txBox="1"/>
          <p:nvPr/>
        </p:nvSpPr>
        <p:spPr bwMode="auto">
          <a:xfrm>
            <a:off x="0" y="2863602"/>
            <a:ext cx="5314032" cy="307777"/>
          </a:xfrm>
          <a:prstGeom prst="rect">
            <a:avLst/>
          </a:prstGeom>
          <a:noFill/>
        </p:spPr>
        <p:txBody>
          <a:bodyPr wrap="square">
            <a:spAutoFit/>
          </a:bodyPr>
          <a:lstStyle/>
          <a:p>
            <a:pPr>
              <a:defRPr/>
            </a:pPr>
            <a:r>
              <a:rPr lang="fr-FR" sz="1400"/>
              <a:t>https://www.un.org/sustainabledevelopment/fr/</a:t>
            </a:r>
            <a:endParaRPr/>
          </a:p>
        </p:txBody>
      </p:sp>
      <p:pic>
        <p:nvPicPr>
          <p:cNvPr id="16" name="Image 15"/>
          <p:cNvPicPr>
            <a:picLocks noChangeAspect="1"/>
          </p:cNvPicPr>
          <p:nvPr/>
        </p:nvPicPr>
        <p:blipFill>
          <a:blip r:embed="rId7"/>
          <a:srcRect b="84436"/>
          <a:stretch/>
        </p:blipFill>
        <p:spPr bwMode="auto">
          <a:xfrm>
            <a:off x="-324544" y="2428619"/>
            <a:ext cx="5184576" cy="477368"/>
          </a:xfrm>
          <a:prstGeom prst="rect">
            <a:avLst/>
          </a:prstGeom>
        </p:spPr>
      </p:pic>
      <p:pic>
        <p:nvPicPr>
          <p:cNvPr id="2050" name="Picture 2" descr="Enjeux de la transition écologique -  - EDP Sciences"/>
          <p:cNvPicPr>
            <a:picLocks noChangeAspect="1" noChangeArrowheads="1"/>
          </p:cNvPicPr>
          <p:nvPr/>
        </p:nvPicPr>
        <p:blipFill>
          <a:blip r:embed="rId8"/>
          <a:stretch/>
        </p:blipFill>
        <p:spPr bwMode="auto">
          <a:xfrm>
            <a:off x="7375236" y="2392716"/>
            <a:ext cx="1378331" cy="2067496"/>
          </a:xfrm>
          <a:prstGeom prst="rect">
            <a:avLst/>
          </a:prstGeom>
          <a:noFill/>
        </p:spPr>
      </p:pic>
      <p:sp>
        <p:nvSpPr>
          <p:cNvPr id="18" name="ZoneTexte 17"/>
          <p:cNvSpPr txBox="1"/>
          <p:nvPr/>
        </p:nvSpPr>
        <p:spPr bwMode="auto">
          <a:xfrm>
            <a:off x="4860032" y="2505939"/>
            <a:ext cx="2515204" cy="1477328"/>
          </a:xfrm>
          <a:prstGeom prst="rect">
            <a:avLst/>
          </a:prstGeom>
          <a:noFill/>
        </p:spPr>
        <p:txBody>
          <a:bodyPr wrap="square">
            <a:spAutoFit/>
          </a:bodyPr>
          <a:lstStyle/>
          <a:p>
            <a:pPr>
              <a:defRPr/>
            </a:pPr>
            <a:r>
              <a:rPr lang="fr-FR"/>
              <a:t>https://laboutique.edpsciences.fr/produit/1240/9782987526629/enjeux-de-la-transition-ecologique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Title 2"/>
          <p:cNvSpPr>
            <a:spLocks noGrp="1"/>
          </p:cNvSpPr>
          <p:nvPr>
            <p:ph type="title"/>
          </p:nvPr>
        </p:nvSpPr>
        <p:spPr bwMode="auto"/>
        <p:txBody>
          <a:bodyPr/>
          <a:lstStyle/>
          <a:p>
            <a:pPr>
              <a:defRPr/>
            </a:pPr>
            <a:r>
              <a:rPr lang="fr-FR"/>
              <a:t>Le p</a:t>
            </a:r>
            <a:r>
              <a:rPr lang="fr-FR">
                <a:solidFill>
                  <a:srgbClr val="313E48"/>
                </a:solidFill>
              </a:rPr>
              <a:t>lan de sobriété énergétique</a:t>
            </a:r>
            <a:endParaRPr/>
          </a:p>
        </p:txBody>
      </p:sp>
      <p:sp>
        <p:nvSpPr>
          <p:cNvPr id="7" name="Rectangle : avec coins arrondis en diagonale 6"/>
          <p:cNvSpPr/>
          <p:nvPr/>
        </p:nvSpPr>
        <p:spPr bwMode="auto">
          <a:xfrm>
            <a:off x="1851761" y="1649460"/>
            <a:ext cx="6608671" cy="3547094"/>
          </a:xfrm>
          <a:prstGeom prst="round2DiagRect">
            <a:avLst>
              <a:gd name="adj1" fmla="val 3778"/>
              <a:gd name="adj2" fmla="val 0"/>
            </a:avLst>
          </a:prstGeom>
        </p:spPr>
        <p:style>
          <a:lnRef idx="2">
            <a:schemeClr val="accent2">
              <a:shade val="50000"/>
            </a:schemeClr>
          </a:lnRef>
          <a:fillRef idx="1">
            <a:schemeClr val="accent2"/>
          </a:fillRef>
          <a:effectRef idx="0">
            <a:schemeClr val="accent2"/>
          </a:effectRef>
          <a:fontRef idx="minor">
            <a:schemeClr val="lt1"/>
          </a:fontRef>
        </p:style>
        <p:txBody>
          <a:bodyPr rtlCol="0" anchor="t"/>
          <a:lstStyle/>
          <a:p>
            <a:pPr>
              <a:defRPr/>
            </a:pPr>
            <a:r>
              <a:rPr lang="fr-FR" sz="1600" b="1"/>
              <a:t>Réduire la consommation énergétique  </a:t>
            </a:r>
            <a:br>
              <a:rPr lang="fr-FR" sz="1600"/>
            </a:br>
            <a:endParaRPr lang="fr-FR" sz="1200"/>
          </a:p>
          <a:p>
            <a:pPr>
              <a:defRPr/>
            </a:pPr>
            <a:r>
              <a:rPr lang="fr-FR" sz="1200" b="1"/>
              <a:t>Objectif :</a:t>
            </a:r>
            <a:endParaRPr/>
          </a:p>
          <a:p>
            <a:pPr>
              <a:defRPr/>
            </a:pPr>
            <a:r>
              <a:rPr lang="fr-FR" sz="1200" b="1"/>
              <a:t>-10% en 2024 (par rapport à 2019)</a:t>
            </a:r>
            <a:endParaRPr/>
          </a:p>
          <a:p>
            <a:pPr>
              <a:defRPr/>
            </a:pPr>
            <a:r>
              <a:rPr lang="fr-FR" sz="1200" b="1"/>
              <a:t>- 40% en 2030 (bât. tertiaires)</a:t>
            </a:r>
            <a:endParaRPr/>
          </a:p>
          <a:p>
            <a:pPr defTabSz="810000">
              <a:tabLst>
                <a:tab pos="0" algn="l"/>
              </a:tabLst>
              <a:defRPr/>
            </a:pPr>
            <a:endParaRPr lang="fr-FR" sz="1050"/>
          </a:p>
          <a:p>
            <a:pPr defTabSz="810000">
              <a:tabLst>
                <a:tab pos="0" algn="l"/>
              </a:tabLst>
              <a:defRPr/>
            </a:pPr>
            <a:r>
              <a:rPr lang="fr-FR" sz="1050"/>
              <a:t>Axes Identifiés de la CIRCULAIRE:</a:t>
            </a:r>
            <a:endParaRPr/>
          </a:p>
          <a:p>
            <a:pPr marL="128587" indent="-128587" defTabSz="810000">
              <a:buFont typeface="Arial"/>
              <a:buChar char="•"/>
              <a:tabLst>
                <a:tab pos="0" algn="l"/>
              </a:tabLst>
              <a:defRPr/>
            </a:pPr>
            <a:r>
              <a:rPr lang="fr-FR" sz="1200" b="1"/>
              <a:t>Parc Immobilier (établissements ESR = 20% du parc immobilier de l’état)</a:t>
            </a:r>
            <a:endParaRPr/>
          </a:p>
          <a:p>
            <a:pPr marL="128587" indent="-128587" defTabSz="810000">
              <a:buFont typeface="Arial"/>
              <a:buChar char="•"/>
              <a:tabLst>
                <a:tab pos="0" algn="l"/>
              </a:tabLst>
              <a:defRPr/>
            </a:pPr>
            <a:r>
              <a:rPr lang="fr-FR" sz="1200" b="1"/>
              <a:t>Mobilité (domicile/travail &amp; Missions)</a:t>
            </a:r>
            <a:endParaRPr/>
          </a:p>
          <a:p>
            <a:pPr marL="128587" indent="-128587" defTabSz="810000">
              <a:buFont typeface="Arial"/>
              <a:buChar char="•"/>
              <a:tabLst>
                <a:tab pos="0" algn="l"/>
              </a:tabLst>
              <a:defRPr/>
            </a:pPr>
            <a:r>
              <a:rPr lang="fr-FR" sz="1200" b="1"/>
              <a:t>Achats</a:t>
            </a:r>
            <a:endParaRPr/>
          </a:p>
          <a:p>
            <a:pPr marL="128587" indent="-128587" defTabSz="810000">
              <a:buFont typeface="Arial"/>
              <a:buChar char="•"/>
              <a:tabLst>
                <a:tab pos="0" algn="l"/>
              </a:tabLst>
              <a:defRPr/>
            </a:pPr>
            <a:r>
              <a:rPr lang="fr-FR" sz="1200" b="1"/>
              <a:t>Activités de recherche et de formation</a:t>
            </a:r>
            <a:endParaRPr/>
          </a:p>
          <a:p>
            <a:pPr marL="128587" indent="-128587" defTabSz="810000">
              <a:buFont typeface="Arial"/>
              <a:buChar char="•"/>
              <a:tabLst>
                <a:tab pos="0" algn="l"/>
              </a:tabLst>
              <a:defRPr/>
            </a:pPr>
            <a:endParaRPr lang="fr-FR" sz="1200" b="1"/>
          </a:p>
          <a:p>
            <a:pPr>
              <a:defRPr/>
            </a:pPr>
            <a:r>
              <a:rPr lang="fr-FR" sz="1200"/>
              <a:t>Points d’attention :</a:t>
            </a:r>
            <a:endParaRPr/>
          </a:p>
          <a:p>
            <a:pPr defTabSz="810000">
              <a:buFont typeface="Arial"/>
              <a:buChar char="•"/>
              <a:tabLst>
                <a:tab pos="0" algn="l"/>
              </a:tabLst>
              <a:defRPr/>
            </a:pPr>
            <a:r>
              <a:rPr lang="fr-FR" sz="1050"/>
              <a:t> Maintien de la qualité du service public</a:t>
            </a:r>
            <a:endParaRPr/>
          </a:p>
          <a:p>
            <a:pPr defTabSz="810000">
              <a:buFont typeface="Arial"/>
              <a:buChar char="•"/>
              <a:tabLst>
                <a:tab pos="0" algn="l"/>
              </a:tabLst>
              <a:defRPr/>
            </a:pPr>
            <a:r>
              <a:rPr lang="fr-FR" sz="1050"/>
              <a:t> Soin du dialogue social et appropriation / Mobilisation des étudiants</a:t>
            </a:r>
            <a:endParaRPr/>
          </a:p>
          <a:p>
            <a:pPr defTabSz="810000">
              <a:buFont typeface="Arial"/>
              <a:buChar char="•"/>
              <a:tabLst>
                <a:tab pos="0" algn="l"/>
              </a:tabLst>
              <a:defRPr/>
            </a:pPr>
            <a:r>
              <a:rPr lang="fr-FR" sz="1050"/>
              <a:t> Echange de bonnes pratiques</a:t>
            </a:r>
            <a:endParaRPr/>
          </a:p>
          <a:p>
            <a:pPr defTabSz="810000">
              <a:buFont typeface="Arial"/>
              <a:buChar char="•"/>
              <a:tabLst>
                <a:tab pos="0" algn="l"/>
              </a:tabLst>
              <a:defRPr/>
            </a:pPr>
            <a:r>
              <a:rPr lang="fr-FR" sz="1050"/>
              <a:t> Pilotage</a:t>
            </a:r>
            <a:endParaRPr/>
          </a:p>
          <a:p>
            <a:pPr marL="128587" indent="-128587" defTabSz="810000">
              <a:buFont typeface="Arial"/>
              <a:buChar char="•"/>
              <a:tabLst>
                <a:tab pos="0" algn="l"/>
              </a:tabLst>
              <a:defRPr/>
            </a:pPr>
            <a:endParaRPr lang="fr-FR" sz="1200" b="1"/>
          </a:p>
          <a:p>
            <a:pPr defTabSz="810000">
              <a:tabLst>
                <a:tab pos="0" algn="l"/>
              </a:tabLst>
              <a:defRPr/>
            </a:pPr>
            <a:endParaRPr lang="fr-FR" sz="1050"/>
          </a:p>
          <a:p>
            <a:pPr defTabSz="810000">
              <a:tabLst>
                <a:tab pos="0" algn="l"/>
              </a:tabLst>
              <a:defRPr/>
            </a:pPr>
            <a:endParaRPr lang="fr-FR" sz="1050"/>
          </a:p>
          <a:p>
            <a:pPr defTabSz="810000">
              <a:tabLst>
                <a:tab pos="0" algn="l"/>
              </a:tabLst>
              <a:defRPr/>
            </a:pPr>
            <a:endParaRPr lang="fr-FR" sz="1050"/>
          </a:p>
          <a:p>
            <a:pPr defTabSz="810000">
              <a:tabLst>
                <a:tab pos="0" algn="l"/>
              </a:tabLst>
              <a:defRPr/>
            </a:pPr>
            <a:br>
              <a:rPr lang="fr-FR" sz="1050"/>
            </a:br>
            <a:endParaRPr lang="fr-FR" sz="1050"/>
          </a:p>
          <a:p>
            <a:pPr algn="ctr">
              <a:defRPr/>
            </a:pPr>
            <a:endParaRPr lang="fr-FR" sz="1600"/>
          </a:p>
        </p:txBody>
      </p:sp>
      <p:sp>
        <p:nvSpPr>
          <p:cNvPr id="6" name="ZoneTexte 5"/>
          <p:cNvSpPr txBox="1"/>
          <p:nvPr/>
        </p:nvSpPr>
        <p:spPr bwMode="auto">
          <a:xfrm>
            <a:off x="1872762" y="5552398"/>
            <a:ext cx="7632848" cy="507831"/>
          </a:xfrm>
          <a:prstGeom prst="rect">
            <a:avLst/>
          </a:prstGeom>
          <a:noFill/>
        </p:spPr>
        <p:txBody>
          <a:bodyPr wrap="square" rtlCol="0">
            <a:spAutoFit/>
          </a:bodyPr>
          <a:lstStyle/>
          <a:p>
            <a:pPr>
              <a:defRPr/>
            </a:pPr>
            <a:r>
              <a:rPr lang="fr-FR" sz="1350"/>
              <a:t>Plans de sobriété à envoyer le 31/12/2022 aux tutelles</a:t>
            </a:r>
            <a:endParaRPr/>
          </a:p>
          <a:p>
            <a:pPr>
              <a:defRPr/>
            </a:pPr>
            <a:endParaRPr lang="fr-FR" sz="1350"/>
          </a:p>
        </p:txBody>
      </p:sp>
      <p:sp>
        <p:nvSpPr>
          <p:cNvPr id="13" name="ZoneTexte 12"/>
          <p:cNvSpPr txBox="1"/>
          <p:nvPr/>
        </p:nvSpPr>
        <p:spPr bwMode="auto">
          <a:xfrm>
            <a:off x="453088" y="1123166"/>
            <a:ext cx="8821024" cy="307777"/>
          </a:xfrm>
          <a:prstGeom prst="rect">
            <a:avLst/>
          </a:prstGeom>
          <a:noFill/>
        </p:spPr>
        <p:txBody>
          <a:bodyPr wrap="square" rtlCol="0">
            <a:spAutoFit/>
          </a:bodyPr>
          <a:lstStyle/>
          <a:p>
            <a:pPr>
              <a:defRPr/>
            </a:pPr>
            <a:r>
              <a:rPr lang="fr-FR" sz="1400"/>
              <a:t>En application de la circulaire du 24/09/2022 (déclinaison MESR de la circulaire « Borne »)</a:t>
            </a:r>
            <a:endParaRPr/>
          </a:p>
        </p:txBody>
      </p:sp>
      <p:sp>
        <p:nvSpPr>
          <p:cNvPr id="22" name="Flèche : droite 21"/>
          <p:cNvSpPr/>
          <p:nvPr/>
        </p:nvSpPr>
        <p:spPr bwMode="auto">
          <a:xfrm>
            <a:off x="1495628" y="5606779"/>
            <a:ext cx="377134" cy="168520"/>
          </a:xfrm>
          <a:prstGeom prst="rightArrow">
            <a:avLst>
              <a:gd name="adj1" fmla="val 50000"/>
              <a:gd name="adj2"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defRPr/>
            </a:pPr>
            <a:endParaRPr lang="fr-FR" sz="1350"/>
          </a:p>
        </p:txBody>
      </p:sp>
      <p:pic>
        <p:nvPicPr>
          <p:cNvPr id="2" name="Image 1"/>
          <p:cNvPicPr>
            <a:picLocks noChangeAspect="1"/>
          </p:cNvPicPr>
          <p:nvPr/>
        </p:nvPicPr>
        <p:blipFill>
          <a:blip r:embed="rId2">
            <a:duotone>
              <a:schemeClr val="accent6">
                <a:shade val="45000"/>
                <a:satMod val="135000"/>
              </a:schemeClr>
              <a:prstClr val="white"/>
            </a:duotone>
          </a:blip>
          <a:stretch/>
        </p:blipFill>
        <p:spPr bwMode="auto">
          <a:xfrm>
            <a:off x="8460432" y="65799"/>
            <a:ext cx="683568" cy="770913"/>
          </a:xfrm>
          <a:prstGeom prst="rect">
            <a:avLst/>
          </a:prstGeom>
          <a:ln>
            <a:noFill/>
          </a:ln>
        </p:spPr>
      </p:pic>
      <p:cxnSp>
        <p:nvCxnSpPr>
          <p:cNvPr id="5" name="Connecteur droit 4"/>
          <p:cNvCxnSpPr>
            <a:cxnSpLocks/>
          </p:cNvCxnSpPr>
          <p:nvPr/>
        </p:nvCxnSpPr>
        <p:spPr bwMode="auto">
          <a:xfrm>
            <a:off x="0" y="848705"/>
            <a:ext cx="9144000" cy="0"/>
          </a:xfrm>
          <a:prstGeom prst="line">
            <a:avLst/>
          </a:prstGeom>
          <a:ln w="57150">
            <a:solidFill>
              <a:srgbClr val="63003C"/>
            </a:solidFill>
          </a:ln>
        </p:spPr>
        <p:style>
          <a:lnRef idx="1">
            <a:schemeClr val="accent2"/>
          </a:lnRef>
          <a:fillRef idx="0">
            <a:schemeClr val="accent2"/>
          </a:fillRef>
          <a:effectRef idx="0">
            <a:schemeClr val="accent2"/>
          </a:effectRef>
          <a:fontRef idx="minor">
            <a:schemeClr val="tx1"/>
          </a:fontRef>
        </p:style>
      </p:cxnSp>
      <p:sp>
        <p:nvSpPr>
          <p:cNvPr id="4" name="ZoneTexte 3"/>
          <p:cNvSpPr txBox="1"/>
          <p:nvPr/>
        </p:nvSpPr>
        <p:spPr bwMode="auto">
          <a:xfrm>
            <a:off x="251520" y="6009295"/>
            <a:ext cx="7632848" cy="715581"/>
          </a:xfrm>
          <a:prstGeom prst="rect">
            <a:avLst/>
          </a:prstGeom>
          <a:noFill/>
        </p:spPr>
        <p:txBody>
          <a:bodyPr wrap="square" rtlCol="0">
            <a:spAutoFit/>
          </a:bodyPr>
          <a:lstStyle/>
          <a:p>
            <a:pPr>
              <a:defRPr/>
            </a:pPr>
            <a:r>
              <a:rPr lang="fr-FR" sz="1350">
                <a:highlight>
                  <a:srgbClr val="FFFF00"/>
                </a:highlight>
              </a:rPr>
              <a:t>En faire un document utile pour communiquer sur les actions en cours et à mener et remis à jour régulièrement</a:t>
            </a:r>
            <a:endParaRPr/>
          </a:p>
          <a:p>
            <a:pPr>
              <a:defRPr/>
            </a:pPr>
            <a:endParaRPr lang="fr-FR" sz="1350">
              <a:highlight>
                <a:srgbClr val="FFFF00"/>
              </a:highligh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Title 2"/>
          <p:cNvSpPr>
            <a:spLocks noGrp="1"/>
          </p:cNvSpPr>
          <p:nvPr>
            <p:ph type="title"/>
          </p:nvPr>
        </p:nvSpPr>
        <p:spPr bwMode="auto">
          <a:xfrm>
            <a:off x="467544" y="274638"/>
            <a:ext cx="8208911" cy="562074"/>
          </a:xfrm>
        </p:spPr>
        <p:txBody>
          <a:bodyPr>
            <a:normAutofit fontScale="90000"/>
          </a:bodyPr>
          <a:lstStyle/>
          <a:p>
            <a:pPr>
              <a:defRPr/>
            </a:pPr>
            <a:r>
              <a:rPr lang="fr-FR">
                <a:solidFill>
                  <a:srgbClr val="313E48"/>
                </a:solidFill>
              </a:rPr>
              <a:t>Les (sur)coûts énergétiques estimés en 2022 et 2023</a:t>
            </a:r>
            <a:r>
              <a:rPr lang="fr-FR" sz="1200"/>
              <a:t>*</a:t>
            </a:r>
            <a:endParaRPr/>
          </a:p>
        </p:txBody>
      </p:sp>
      <p:graphicFrame>
        <p:nvGraphicFramePr>
          <p:cNvPr id="9" name="Objet 8"/>
          <p:cNvGraphicFramePr>
            <a:graphicFrameLocks noChangeAspect="1"/>
          </p:cNvGraphicFramePr>
          <p:nvPr>
            <p:extLst>
              <p:ext uri="{D42A27DB-BD31-4B8C-83A1-F6EECF244321}">
                <p14:modId xmlns:p14="http://schemas.microsoft.com/office/powerpoint/2010/main" val="2157879785"/>
              </p:ext>
            </p:extLst>
          </p:nvPr>
        </p:nvGraphicFramePr>
        <p:xfrm>
          <a:off x="533208" y="1558723"/>
          <a:ext cx="7999252" cy="3900572"/>
        </p:xfrm>
        <a:graphic>
          <a:graphicData uri="http://schemas.openxmlformats.org/presentationml/2006/ole">
            <mc:AlternateContent xmlns:mc="http://schemas.openxmlformats.org/markup-compatibility/2006">
              <mc:Choice xmlns:v="urn:schemas-microsoft-com:vml" Requires="v">
                <p:oleObj spid="_x0000_s1026" name="oleObj" r:id="rId3" imgW="11346180" imgH="5531485" progId="Excel.Sheet.12">
                  <p:embed/>
                </p:oleObj>
              </mc:Choice>
              <mc:Fallback>
                <p:oleObj name="oleObj" r:id="rId3" imgW="11346180" imgH="5531485" progId="Excel.Sheet.12">
                  <p:embed/>
                  <p:pic>
                    <p:nvPicPr>
                      <p:cNvPr id="9" name="Objet 8"/>
                      <p:cNvPicPr/>
                      <p:nvPr/>
                    </p:nvPicPr>
                    <p:blipFill>
                      <a:blip r:embed="rId4"/>
                      <a:stretch/>
                    </p:blipFill>
                    <p:spPr bwMode="auto">
                      <a:xfrm>
                        <a:off x="533208" y="1558723"/>
                        <a:ext cx="7999252" cy="3900572"/>
                      </a:xfrm>
                      <a:prstGeom prst="rect">
                        <a:avLst/>
                      </a:prstGeom>
                    </p:spPr>
                  </p:pic>
                </p:oleObj>
              </mc:Fallback>
            </mc:AlternateContent>
          </a:graphicData>
        </a:graphic>
      </p:graphicFrame>
      <p:sp>
        <p:nvSpPr>
          <p:cNvPr id="2" name="ZoneTexte 1"/>
          <p:cNvSpPr txBox="1"/>
          <p:nvPr/>
        </p:nvSpPr>
        <p:spPr bwMode="auto">
          <a:xfrm flipH="1">
            <a:off x="639550" y="5799980"/>
            <a:ext cx="8899986" cy="369332"/>
          </a:xfrm>
          <a:prstGeom prst="rect">
            <a:avLst/>
          </a:prstGeom>
          <a:noFill/>
        </p:spPr>
        <p:txBody>
          <a:bodyPr wrap="square" rtlCol="0">
            <a:spAutoFit/>
          </a:bodyPr>
          <a:lstStyle/>
          <a:p>
            <a:pPr marL="128587" indent="-128587">
              <a:buFont typeface="Arial"/>
              <a:buChar char="•"/>
              <a:defRPr/>
            </a:pPr>
            <a:r>
              <a:rPr lang="fr-FR" sz="900"/>
              <a:t>Les estimations ne tiennent pas compte des économies effectives ni du degré de rigueur de l’hiver à ce stade inconnu.</a:t>
            </a:r>
            <a:endParaRPr/>
          </a:p>
          <a:p>
            <a:pPr>
              <a:defRPr/>
            </a:pPr>
            <a:r>
              <a:rPr lang="fr-FR" sz="900"/>
              <a:t>L’extension de la faculté de médecine accroit déjà mécaniquement la consommation de 50%</a:t>
            </a:r>
            <a:endParaRPr/>
          </a:p>
        </p:txBody>
      </p:sp>
      <p:pic>
        <p:nvPicPr>
          <p:cNvPr id="5" name="Image 4"/>
          <p:cNvPicPr>
            <a:picLocks noChangeAspect="1"/>
          </p:cNvPicPr>
          <p:nvPr/>
        </p:nvPicPr>
        <p:blipFill>
          <a:blip r:embed="rId5">
            <a:duotone>
              <a:schemeClr val="accent6">
                <a:shade val="45000"/>
                <a:satMod val="135000"/>
              </a:schemeClr>
              <a:prstClr val="white"/>
            </a:duotone>
          </a:blip>
          <a:stretch/>
        </p:blipFill>
        <p:spPr bwMode="auto">
          <a:xfrm>
            <a:off x="8460432" y="65799"/>
            <a:ext cx="683568" cy="770913"/>
          </a:xfrm>
          <a:prstGeom prst="rect">
            <a:avLst/>
          </a:prstGeom>
          <a:ln>
            <a:noFill/>
          </a:ln>
        </p:spPr>
      </p:pic>
      <p:cxnSp>
        <p:nvCxnSpPr>
          <p:cNvPr id="6" name="Connecteur droit 5"/>
          <p:cNvCxnSpPr>
            <a:cxnSpLocks/>
          </p:cNvCxnSpPr>
          <p:nvPr/>
        </p:nvCxnSpPr>
        <p:spPr bwMode="auto">
          <a:xfrm>
            <a:off x="0" y="848705"/>
            <a:ext cx="9144000" cy="0"/>
          </a:xfrm>
          <a:prstGeom prst="line">
            <a:avLst/>
          </a:prstGeom>
          <a:ln w="57150">
            <a:solidFill>
              <a:srgbClr val="63003C"/>
            </a:solidFill>
          </a:ln>
        </p:spPr>
        <p:style>
          <a:lnRef idx="1">
            <a:schemeClr val="accent2"/>
          </a:lnRef>
          <a:fillRef idx="0">
            <a:schemeClr val="accent2"/>
          </a:fillRef>
          <a:effectRef idx="0">
            <a:schemeClr val="accent2"/>
          </a:effectRef>
          <a:fontRef idx="minor">
            <a:schemeClr val="tx1"/>
          </a:fontRef>
        </p:style>
      </p:cxnSp>
      <p:sp>
        <p:nvSpPr>
          <p:cNvPr id="4" name="Rectangle 3"/>
          <p:cNvSpPr/>
          <p:nvPr/>
        </p:nvSpPr>
        <p:spPr bwMode="auto">
          <a:xfrm>
            <a:off x="4932040" y="3645024"/>
            <a:ext cx="720080" cy="144016"/>
          </a:xfrm>
          <a:prstGeom prst="rect">
            <a:avLst/>
          </a:prstGeom>
          <a:noFill/>
          <a:ln w="3492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7" name="Rectangle 6"/>
          <p:cNvSpPr/>
          <p:nvPr/>
        </p:nvSpPr>
        <p:spPr bwMode="auto">
          <a:xfrm>
            <a:off x="7164288" y="3645024"/>
            <a:ext cx="720080" cy="144016"/>
          </a:xfrm>
          <a:prstGeom prst="rect">
            <a:avLst/>
          </a:prstGeom>
          <a:noFill/>
          <a:ln w="3492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8" name="Rectangle 7"/>
          <p:cNvSpPr/>
          <p:nvPr/>
        </p:nvSpPr>
        <p:spPr bwMode="auto">
          <a:xfrm>
            <a:off x="7164288" y="5013176"/>
            <a:ext cx="720080" cy="216024"/>
          </a:xfrm>
          <a:prstGeom prst="rect">
            <a:avLst/>
          </a:prstGeom>
          <a:noFill/>
          <a:ln w="3492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10" name="ZoneTexte 9"/>
          <p:cNvSpPr txBox="1"/>
          <p:nvPr/>
        </p:nvSpPr>
        <p:spPr bwMode="auto">
          <a:xfrm>
            <a:off x="522165" y="1019684"/>
            <a:ext cx="1380506" cy="461665"/>
          </a:xfrm>
          <a:prstGeom prst="rect">
            <a:avLst/>
          </a:prstGeom>
          <a:noFill/>
        </p:spPr>
        <p:txBody>
          <a:bodyPr wrap="none" rtlCol="0">
            <a:spAutoFit/>
          </a:bodyPr>
          <a:lstStyle/>
          <a:p>
            <a:pPr>
              <a:defRPr/>
            </a:pPr>
            <a:r>
              <a:rPr lang="fr-FR" sz="2400" b="1">
                <a:solidFill>
                  <a:srgbClr val="FF0000"/>
                </a:solidFill>
              </a:rPr>
              <a:t>Surcoût</a:t>
            </a:r>
            <a:endParaRPr/>
          </a:p>
        </p:txBody>
      </p:sp>
      <p:sp>
        <p:nvSpPr>
          <p:cNvPr id="11" name="ZoneTexte 10"/>
          <p:cNvSpPr txBox="1"/>
          <p:nvPr/>
        </p:nvSpPr>
        <p:spPr bwMode="auto">
          <a:xfrm>
            <a:off x="4762133" y="1250516"/>
            <a:ext cx="889987" cy="461665"/>
          </a:xfrm>
          <a:prstGeom prst="rect">
            <a:avLst/>
          </a:prstGeom>
          <a:noFill/>
        </p:spPr>
        <p:txBody>
          <a:bodyPr wrap="none" rtlCol="0">
            <a:spAutoFit/>
          </a:bodyPr>
          <a:lstStyle/>
          <a:p>
            <a:pPr>
              <a:defRPr/>
            </a:pPr>
            <a:r>
              <a:rPr lang="fr-FR" sz="2400" b="1">
                <a:solidFill>
                  <a:srgbClr val="FF0000"/>
                </a:solidFill>
              </a:rPr>
              <a:t>2022</a:t>
            </a:r>
            <a:endParaRPr/>
          </a:p>
        </p:txBody>
      </p:sp>
      <p:sp>
        <p:nvSpPr>
          <p:cNvPr id="12" name="ZoneTexte 11"/>
          <p:cNvSpPr txBox="1"/>
          <p:nvPr/>
        </p:nvSpPr>
        <p:spPr bwMode="auto">
          <a:xfrm>
            <a:off x="7066389" y="1250515"/>
            <a:ext cx="889987" cy="461665"/>
          </a:xfrm>
          <a:prstGeom prst="rect">
            <a:avLst/>
          </a:prstGeom>
          <a:noFill/>
        </p:spPr>
        <p:txBody>
          <a:bodyPr wrap="none" rtlCol="0">
            <a:spAutoFit/>
          </a:bodyPr>
          <a:lstStyle/>
          <a:p>
            <a:pPr>
              <a:defRPr/>
            </a:pPr>
            <a:r>
              <a:rPr lang="fr-FR" sz="2400" b="1">
                <a:solidFill>
                  <a:srgbClr val="FF0000"/>
                </a:solidFill>
              </a:rPr>
              <a:t>2023</a:t>
            </a:r>
            <a:endParaRPr/>
          </a:p>
        </p:txBody>
      </p:sp>
      <p:sp>
        <p:nvSpPr>
          <p:cNvPr id="13" name="ZoneTexte 12"/>
          <p:cNvSpPr txBox="1"/>
          <p:nvPr/>
        </p:nvSpPr>
        <p:spPr bwMode="auto">
          <a:xfrm>
            <a:off x="639550" y="4221088"/>
            <a:ext cx="1819729" cy="369332"/>
          </a:xfrm>
          <a:prstGeom prst="rect">
            <a:avLst/>
          </a:prstGeom>
          <a:noFill/>
          <a:ln>
            <a:solidFill>
              <a:srgbClr val="FF0000"/>
            </a:solidFill>
          </a:ln>
        </p:spPr>
        <p:txBody>
          <a:bodyPr wrap="none" rtlCol="0">
            <a:spAutoFit/>
          </a:bodyPr>
          <a:lstStyle/>
          <a:p>
            <a:pPr>
              <a:defRPr/>
            </a:pPr>
            <a:r>
              <a:rPr lang="fr-FR">
                <a:solidFill>
                  <a:srgbClr val="FF0000"/>
                </a:solidFill>
              </a:rPr>
              <a:t>A CONSOLIDER</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Title 2"/>
          <p:cNvSpPr>
            <a:spLocks noGrp="1"/>
          </p:cNvSpPr>
          <p:nvPr>
            <p:ph type="title"/>
          </p:nvPr>
        </p:nvSpPr>
        <p:spPr bwMode="auto">
          <a:xfrm>
            <a:off x="-31948" y="17898"/>
            <a:ext cx="7632848" cy="562074"/>
          </a:xfrm>
        </p:spPr>
        <p:txBody>
          <a:bodyPr/>
          <a:lstStyle/>
          <a:p>
            <a:pPr>
              <a:defRPr/>
            </a:pPr>
            <a:r>
              <a:rPr lang="fr-FR"/>
              <a:t>Le p</a:t>
            </a:r>
            <a:r>
              <a:rPr lang="fr-FR">
                <a:solidFill>
                  <a:srgbClr val="313E48"/>
                </a:solidFill>
              </a:rPr>
              <a:t>lan de sobriété énergétique</a:t>
            </a:r>
            <a:endParaRPr/>
          </a:p>
        </p:txBody>
      </p:sp>
      <p:sp>
        <p:nvSpPr>
          <p:cNvPr id="10" name="Rectangle : avec coins arrondis en diagonale 9"/>
          <p:cNvSpPr/>
          <p:nvPr/>
        </p:nvSpPr>
        <p:spPr bwMode="auto">
          <a:xfrm>
            <a:off x="2057623" y="1530089"/>
            <a:ext cx="2010321" cy="724010"/>
          </a:xfrm>
          <a:prstGeom prst="round2DiagRect">
            <a:avLst>
              <a:gd name="adj1" fmla="val 4409"/>
              <a:gd name="adj2" fmla="val 0"/>
            </a:avLst>
          </a:prstGeom>
          <a:noFill/>
          <a:ln w="9525" cap="flat" cmpd="sng" algn="ctr">
            <a:noFill/>
            <a:prstDash val="solid"/>
            <a:round/>
            <a:headEnd type="none" w="med" len="med"/>
            <a:tailEnd type="none" w="med" len="med"/>
          </a:ln>
        </p:spPr>
        <p:style>
          <a:lnRef idx="0">
            <a:srgbClr val="000000"/>
          </a:lnRef>
          <a:fillRef idx="0">
            <a:srgbClr val="000000"/>
          </a:fillRef>
          <a:effectRef idx="0">
            <a:srgbClr val="000000"/>
          </a:effectRef>
          <a:fontRef idx="minor">
            <a:schemeClr val="accent2"/>
          </a:fontRef>
        </p:style>
        <p:txBody>
          <a:bodyPr rtlCol="0" anchor="t"/>
          <a:lstStyle/>
          <a:p>
            <a:pPr>
              <a:defRPr/>
            </a:pPr>
            <a:r>
              <a:rPr lang="fr-FR" sz="1100">
                <a:solidFill>
                  <a:schemeClr val="tx1"/>
                </a:solidFill>
              </a:rPr>
              <a:t>Limitation chauffage à 19° et clim à 26°C</a:t>
            </a:r>
            <a:endParaRPr/>
          </a:p>
          <a:p>
            <a:pPr>
              <a:defRPr/>
            </a:pPr>
            <a:r>
              <a:rPr lang="fr-FR" sz="1100">
                <a:solidFill>
                  <a:schemeClr val="tx1"/>
                </a:solidFill>
              </a:rPr>
              <a:t>Baisse du chauffage des escaliers et dégagements</a:t>
            </a:r>
            <a:endParaRPr/>
          </a:p>
          <a:p>
            <a:pPr>
              <a:defRPr/>
            </a:pPr>
            <a:r>
              <a:rPr lang="fr-FR" sz="1100">
                <a:solidFill>
                  <a:schemeClr val="tx1"/>
                </a:solidFill>
              </a:rPr>
              <a:t>Suppression eau chaude dans les sanitaires</a:t>
            </a:r>
            <a:endParaRPr/>
          </a:p>
          <a:p>
            <a:pPr>
              <a:defRPr/>
            </a:pPr>
            <a:endParaRPr lang="fr-FR" sz="1100">
              <a:solidFill>
                <a:schemeClr val="tx1"/>
              </a:solidFill>
            </a:endParaRPr>
          </a:p>
          <a:p>
            <a:pPr>
              <a:defRPr/>
            </a:pPr>
            <a:endParaRPr lang="fr-FR" sz="1100">
              <a:solidFill>
                <a:schemeClr val="tx1"/>
              </a:solidFill>
            </a:endParaRPr>
          </a:p>
          <a:p>
            <a:pPr>
              <a:defRPr/>
            </a:pPr>
            <a:endParaRPr lang="fr-FR" sz="1100">
              <a:solidFill>
                <a:schemeClr val="tx1"/>
              </a:solidFill>
            </a:endParaRPr>
          </a:p>
          <a:p>
            <a:pPr>
              <a:defRPr/>
            </a:pPr>
            <a:endParaRPr lang="fr-FR" sz="1100">
              <a:solidFill>
                <a:schemeClr val="tx1"/>
              </a:solidFill>
            </a:endParaRPr>
          </a:p>
          <a:p>
            <a:pPr>
              <a:defRPr/>
            </a:pPr>
            <a:endParaRPr lang="fr-FR" sz="1100">
              <a:solidFill>
                <a:schemeClr val="tx1"/>
              </a:solidFill>
            </a:endParaRPr>
          </a:p>
          <a:p>
            <a:pPr>
              <a:defRPr/>
            </a:pPr>
            <a:endParaRPr lang="fr-FR" sz="1100">
              <a:solidFill>
                <a:schemeClr val="tx1"/>
              </a:solidFill>
            </a:endParaRPr>
          </a:p>
          <a:p>
            <a:pPr algn="ctr">
              <a:defRPr/>
            </a:pPr>
            <a:endParaRPr lang="fr-FR" sz="1100">
              <a:solidFill>
                <a:schemeClr val="tx1"/>
              </a:solidFill>
            </a:endParaRPr>
          </a:p>
        </p:txBody>
      </p:sp>
      <p:sp>
        <p:nvSpPr>
          <p:cNvPr id="31" name="ZoneTexte 30"/>
          <p:cNvSpPr txBox="1"/>
          <p:nvPr/>
        </p:nvSpPr>
        <p:spPr bwMode="auto">
          <a:xfrm>
            <a:off x="2289178" y="5881577"/>
            <a:ext cx="3434950" cy="1277273"/>
          </a:xfrm>
          <a:prstGeom prst="rect">
            <a:avLst/>
          </a:prstGeom>
          <a:noFill/>
        </p:spPr>
        <p:txBody>
          <a:bodyPr wrap="square">
            <a:spAutoFit/>
          </a:bodyPr>
          <a:lstStyle/>
          <a:p>
            <a:pPr>
              <a:defRPr/>
            </a:pPr>
            <a:r>
              <a:rPr lang="fr-FR" sz="1100"/>
              <a:t>Rénovation/isolation, </a:t>
            </a:r>
            <a:br>
              <a:rPr lang="fr-FR" sz="1100"/>
            </a:br>
            <a:r>
              <a:rPr lang="fr-FR" sz="1100"/>
              <a:t>efficacité chauffage, </a:t>
            </a:r>
            <a:br>
              <a:rPr lang="fr-FR" sz="1100"/>
            </a:br>
            <a:r>
              <a:rPr lang="fr-FR" sz="1100"/>
              <a:t>optimisation réglages chauffage</a:t>
            </a:r>
            <a:endParaRPr/>
          </a:p>
          <a:p>
            <a:pPr>
              <a:defRPr/>
            </a:pPr>
            <a:endParaRPr lang="fr-FR" sz="1100" b="1"/>
          </a:p>
          <a:p>
            <a:pPr>
              <a:defRPr/>
            </a:pPr>
            <a:r>
              <a:rPr lang="fr-FR" sz="1100" b="1"/>
              <a:t> </a:t>
            </a:r>
            <a:endParaRPr lang="fr-FR" sz="1100"/>
          </a:p>
          <a:p>
            <a:pPr>
              <a:defRPr/>
            </a:pPr>
            <a:endParaRPr lang="fr-FR" sz="1100"/>
          </a:p>
          <a:p>
            <a:pPr>
              <a:defRPr/>
            </a:pPr>
            <a:endParaRPr lang="fr-FR" sz="1100"/>
          </a:p>
        </p:txBody>
      </p:sp>
      <p:pic>
        <p:nvPicPr>
          <p:cNvPr id="2" name="Image 1"/>
          <p:cNvPicPr>
            <a:picLocks noChangeAspect="1"/>
          </p:cNvPicPr>
          <p:nvPr/>
        </p:nvPicPr>
        <p:blipFill>
          <a:blip r:embed="rId2">
            <a:duotone>
              <a:schemeClr val="accent6">
                <a:shade val="45000"/>
                <a:satMod val="135000"/>
              </a:schemeClr>
              <a:prstClr val="white"/>
            </a:duotone>
          </a:blip>
          <a:stretch/>
        </p:blipFill>
        <p:spPr bwMode="auto">
          <a:xfrm>
            <a:off x="8460432" y="65799"/>
            <a:ext cx="683568" cy="770913"/>
          </a:xfrm>
          <a:prstGeom prst="rect">
            <a:avLst/>
          </a:prstGeom>
          <a:ln>
            <a:noFill/>
          </a:ln>
        </p:spPr>
      </p:pic>
      <p:cxnSp>
        <p:nvCxnSpPr>
          <p:cNvPr id="5" name="Connecteur droit 4"/>
          <p:cNvCxnSpPr>
            <a:cxnSpLocks/>
          </p:cNvCxnSpPr>
          <p:nvPr/>
        </p:nvCxnSpPr>
        <p:spPr bwMode="auto">
          <a:xfrm>
            <a:off x="35496" y="848705"/>
            <a:ext cx="9144000" cy="0"/>
          </a:xfrm>
          <a:prstGeom prst="line">
            <a:avLst/>
          </a:prstGeom>
          <a:ln w="57150">
            <a:solidFill>
              <a:srgbClr val="63003C"/>
            </a:solidFill>
          </a:ln>
        </p:spPr>
        <p:style>
          <a:lnRef idx="1">
            <a:schemeClr val="accent2"/>
          </a:lnRef>
          <a:fillRef idx="0">
            <a:schemeClr val="accent2"/>
          </a:fillRef>
          <a:effectRef idx="0">
            <a:schemeClr val="accent2"/>
          </a:effectRef>
          <a:fontRef idx="minor">
            <a:schemeClr val="tx1"/>
          </a:fontRef>
        </p:style>
      </p:cxnSp>
      <p:sp>
        <p:nvSpPr>
          <p:cNvPr id="4" name="ZoneTexte 3"/>
          <p:cNvSpPr txBox="1"/>
          <p:nvPr/>
        </p:nvSpPr>
        <p:spPr bwMode="auto">
          <a:xfrm rot="16199998">
            <a:off x="-449282" y="1986625"/>
            <a:ext cx="1438214" cy="584775"/>
          </a:xfrm>
          <a:prstGeom prst="rect">
            <a:avLst/>
          </a:prstGeom>
          <a:noFill/>
        </p:spPr>
        <p:txBody>
          <a:bodyPr wrap="none" rtlCol="0">
            <a:spAutoFit/>
          </a:bodyPr>
          <a:lstStyle/>
          <a:p>
            <a:pPr algn="ctr">
              <a:defRPr/>
            </a:pPr>
            <a:r>
              <a:rPr lang="fr-FR" sz="1600" b="1">
                <a:solidFill>
                  <a:schemeClr val="tx2">
                    <a:lumMod val="50000"/>
                  </a:schemeClr>
                </a:solidFill>
              </a:rPr>
              <a:t>Implémenté</a:t>
            </a:r>
            <a:endParaRPr/>
          </a:p>
          <a:p>
            <a:pPr algn="ctr">
              <a:defRPr/>
            </a:pPr>
            <a:r>
              <a:rPr lang="fr-FR" sz="1600" b="1">
                <a:solidFill>
                  <a:schemeClr val="tx2">
                    <a:lumMod val="50000"/>
                  </a:schemeClr>
                </a:solidFill>
              </a:rPr>
              <a:t>ou acté</a:t>
            </a:r>
            <a:endParaRPr/>
          </a:p>
        </p:txBody>
      </p:sp>
      <p:sp>
        <p:nvSpPr>
          <p:cNvPr id="6" name="ZoneTexte 5"/>
          <p:cNvSpPr txBox="1"/>
          <p:nvPr/>
        </p:nvSpPr>
        <p:spPr bwMode="auto">
          <a:xfrm rot="16199998">
            <a:off x="-1037933" y="3737891"/>
            <a:ext cx="2587620" cy="584775"/>
          </a:xfrm>
          <a:prstGeom prst="rect">
            <a:avLst/>
          </a:prstGeom>
          <a:noFill/>
        </p:spPr>
        <p:txBody>
          <a:bodyPr wrap="square" rtlCol="0">
            <a:spAutoFit/>
          </a:bodyPr>
          <a:lstStyle/>
          <a:p>
            <a:pPr algn="ctr">
              <a:defRPr/>
            </a:pPr>
            <a:r>
              <a:rPr lang="fr-FR" sz="1600" b="1">
                <a:solidFill>
                  <a:schemeClr val="tx2">
                    <a:lumMod val="50000"/>
                  </a:schemeClr>
                </a:solidFill>
              </a:rPr>
              <a:t>Implémentation progressive</a:t>
            </a:r>
            <a:endParaRPr/>
          </a:p>
        </p:txBody>
      </p:sp>
      <p:sp>
        <p:nvSpPr>
          <p:cNvPr id="8" name="ZoneTexte 7"/>
          <p:cNvSpPr txBox="1"/>
          <p:nvPr/>
        </p:nvSpPr>
        <p:spPr bwMode="auto">
          <a:xfrm rot="16199998">
            <a:off x="-368812" y="5391921"/>
            <a:ext cx="1277274" cy="584775"/>
          </a:xfrm>
          <a:prstGeom prst="rect">
            <a:avLst/>
          </a:prstGeom>
          <a:noFill/>
        </p:spPr>
        <p:txBody>
          <a:bodyPr wrap="square" rtlCol="0">
            <a:spAutoFit/>
          </a:bodyPr>
          <a:lstStyle/>
          <a:p>
            <a:pPr>
              <a:defRPr/>
            </a:pPr>
            <a:r>
              <a:rPr lang="fr-FR" sz="1600" b="1">
                <a:solidFill>
                  <a:schemeClr val="tx2">
                    <a:lumMod val="50000"/>
                  </a:schemeClr>
                </a:solidFill>
              </a:rPr>
              <a:t>Objectif de fond</a:t>
            </a:r>
            <a:endParaRPr/>
          </a:p>
        </p:txBody>
      </p:sp>
      <p:sp>
        <p:nvSpPr>
          <p:cNvPr id="13" name="ZoneTexte 12"/>
          <p:cNvSpPr txBox="1"/>
          <p:nvPr/>
        </p:nvSpPr>
        <p:spPr bwMode="auto">
          <a:xfrm>
            <a:off x="5416527" y="2276872"/>
            <a:ext cx="1855445" cy="2292935"/>
          </a:xfrm>
          <a:prstGeom prst="rect">
            <a:avLst/>
          </a:prstGeom>
          <a:noFill/>
        </p:spPr>
        <p:txBody>
          <a:bodyPr wrap="square">
            <a:spAutoFit/>
          </a:bodyPr>
          <a:lstStyle/>
          <a:p>
            <a:pPr>
              <a:defRPr/>
            </a:pPr>
            <a:r>
              <a:rPr lang="fr-FR" sz="1100">
                <a:highlight>
                  <a:srgbClr val="FFFF00"/>
                </a:highlight>
              </a:rPr>
              <a:t>Extinction des matériels électriques </a:t>
            </a:r>
            <a:r>
              <a:rPr lang="fr-FR" sz="1100">
                <a:solidFill>
                  <a:srgbClr val="FF0000"/>
                </a:solidFill>
                <a:highlight>
                  <a:srgbClr val="FFFF00"/>
                </a:highlight>
              </a:rPr>
              <a:t>(veille = 10% de la conso)</a:t>
            </a:r>
            <a:endParaRPr/>
          </a:p>
          <a:p>
            <a:pPr>
              <a:defRPr/>
            </a:pPr>
            <a:endParaRPr lang="fr-FR" sz="1100">
              <a:solidFill>
                <a:srgbClr val="FF0000"/>
              </a:solidFill>
            </a:endParaRPr>
          </a:p>
          <a:p>
            <a:pPr>
              <a:defRPr/>
            </a:pPr>
            <a:endParaRPr lang="fr-FR" sz="1100">
              <a:solidFill>
                <a:srgbClr val="FF0000"/>
              </a:solidFill>
            </a:endParaRPr>
          </a:p>
          <a:p>
            <a:pPr>
              <a:defRPr/>
            </a:pPr>
            <a:endParaRPr lang="fr-FR" sz="1100">
              <a:solidFill>
                <a:srgbClr val="FF0000"/>
              </a:solidFill>
            </a:endParaRPr>
          </a:p>
          <a:p>
            <a:pPr>
              <a:defRPr/>
            </a:pPr>
            <a:endParaRPr lang="fr-FR" sz="1100"/>
          </a:p>
          <a:p>
            <a:pPr>
              <a:defRPr/>
            </a:pPr>
            <a:r>
              <a:rPr lang="fr-FR" sz="1100"/>
              <a:t> renouvellement des matériels énergivores</a:t>
            </a:r>
            <a:endParaRPr/>
          </a:p>
          <a:p>
            <a:pPr>
              <a:defRPr/>
            </a:pPr>
            <a:endParaRPr lang="fr-FR" sz="1100"/>
          </a:p>
          <a:p>
            <a:pPr>
              <a:defRPr/>
            </a:pPr>
            <a:r>
              <a:rPr lang="fr-FR" sz="1100"/>
              <a:t>Choix et usages équipements </a:t>
            </a:r>
            <a:r>
              <a:rPr lang="fr-FR" sz="1100">
                <a:solidFill>
                  <a:schemeClr val="tx1"/>
                </a:solidFill>
              </a:rPr>
              <a:t>(dont informatiques</a:t>
            </a:r>
            <a:r>
              <a:rPr lang="fr-FR" sz="1100"/>
              <a:t>)</a:t>
            </a:r>
            <a:endParaRPr lang="fr-FR" sz="1100">
              <a:solidFill>
                <a:schemeClr val="tx1"/>
              </a:solidFill>
            </a:endParaRPr>
          </a:p>
        </p:txBody>
      </p:sp>
      <p:sp>
        <p:nvSpPr>
          <p:cNvPr id="16" name="ZoneTexte 15"/>
          <p:cNvSpPr txBox="1"/>
          <p:nvPr/>
        </p:nvSpPr>
        <p:spPr bwMode="auto">
          <a:xfrm>
            <a:off x="1259632" y="2604511"/>
            <a:ext cx="2674006" cy="430887"/>
          </a:xfrm>
          <a:prstGeom prst="rect">
            <a:avLst/>
          </a:prstGeom>
          <a:noFill/>
        </p:spPr>
        <p:txBody>
          <a:bodyPr wrap="square">
            <a:spAutoFit/>
          </a:bodyPr>
          <a:lstStyle/>
          <a:p>
            <a:pPr marL="342900" lvl="1">
              <a:defRPr/>
            </a:pPr>
            <a:r>
              <a:rPr lang="fr-FR" sz="1100">
                <a:solidFill>
                  <a:srgbClr val="FF0000"/>
                </a:solidFill>
                <a:highlight>
                  <a:srgbClr val="FFFF00"/>
                </a:highlight>
              </a:rPr>
              <a:t>Sensibilisation </a:t>
            </a:r>
            <a:r>
              <a:rPr lang="fr-FR" sz="1100">
                <a:solidFill>
                  <a:schemeClr val="tx1"/>
                </a:solidFill>
                <a:highlight>
                  <a:srgbClr val="FFFF00"/>
                </a:highlight>
              </a:rPr>
              <a:t>pour éviter report sur radiateurs d’appoint </a:t>
            </a:r>
            <a:endParaRPr/>
          </a:p>
        </p:txBody>
      </p:sp>
      <p:sp>
        <p:nvSpPr>
          <p:cNvPr id="17" name="ZoneTexte 16"/>
          <p:cNvSpPr txBox="1"/>
          <p:nvPr/>
        </p:nvSpPr>
        <p:spPr bwMode="auto">
          <a:xfrm>
            <a:off x="3025853" y="421728"/>
            <a:ext cx="5299849" cy="400110"/>
          </a:xfrm>
          <a:prstGeom prst="rect">
            <a:avLst/>
          </a:prstGeom>
          <a:noFill/>
        </p:spPr>
        <p:txBody>
          <a:bodyPr wrap="none" rtlCol="0">
            <a:spAutoFit/>
          </a:bodyPr>
          <a:lstStyle/>
          <a:p>
            <a:pPr>
              <a:defRPr/>
            </a:pPr>
            <a:r>
              <a:rPr lang="fr-FR" sz="2000" b="1"/>
              <a:t>Bâtiments (consommation énergétique)</a:t>
            </a:r>
            <a:endParaRPr/>
          </a:p>
        </p:txBody>
      </p:sp>
      <p:sp>
        <p:nvSpPr>
          <p:cNvPr id="20" name="ZoneTexte 19"/>
          <p:cNvSpPr txBox="1"/>
          <p:nvPr/>
        </p:nvSpPr>
        <p:spPr bwMode="auto">
          <a:xfrm>
            <a:off x="2438117" y="908720"/>
            <a:ext cx="1838101" cy="646331"/>
          </a:xfrm>
          <a:prstGeom prst="rect">
            <a:avLst/>
          </a:prstGeom>
          <a:noFill/>
        </p:spPr>
        <p:txBody>
          <a:bodyPr wrap="square" rtlCol="0">
            <a:spAutoFit/>
          </a:bodyPr>
          <a:lstStyle/>
          <a:p>
            <a:pPr>
              <a:defRPr/>
            </a:pPr>
            <a:r>
              <a:rPr lang="fr-FR" sz="1400" b="1">
                <a:solidFill>
                  <a:schemeClr val="tx2">
                    <a:lumMod val="50000"/>
                  </a:schemeClr>
                </a:solidFill>
              </a:rPr>
              <a:t>Chauffage</a:t>
            </a:r>
            <a:br>
              <a:rPr lang="fr-FR" sz="1400" b="1">
                <a:solidFill>
                  <a:schemeClr val="tx2">
                    <a:lumMod val="50000"/>
                  </a:schemeClr>
                </a:solidFill>
              </a:rPr>
            </a:br>
            <a:r>
              <a:rPr lang="fr-FR" sz="1100" b="1">
                <a:solidFill>
                  <a:schemeClr val="tx2">
                    <a:lumMod val="50000"/>
                  </a:schemeClr>
                </a:solidFill>
              </a:rPr>
              <a:t>(1°C = 7% de consommation)</a:t>
            </a:r>
            <a:endParaRPr lang="fr-FR" sz="1400" b="1">
              <a:solidFill>
                <a:schemeClr val="tx2">
                  <a:lumMod val="50000"/>
                </a:schemeClr>
              </a:solidFill>
            </a:endParaRPr>
          </a:p>
        </p:txBody>
      </p:sp>
      <p:sp>
        <p:nvSpPr>
          <p:cNvPr id="21" name="ZoneTexte 20"/>
          <p:cNvSpPr txBox="1"/>
          <p:nvPr/>
        </p:nvSpPr>
        <p:spPr bwMode="auto">
          <a:xfrm>
            <a:off x="3880765" y="908720"/>
            <a:ext cx="1591008" cy="492443"/>
          </a:xfrm>
          <a:prstGeom prst="rect">
            <a:avLst/>
          </a:prstGeom>
          <a:noFill/>
        </p:spPr>
        <p:txBody>
          <a:bodyPr wrap="square" rtlCol="0">
            <a:spAutoFit/>
          </a:bodyPr>
          <a:lstStyle/>
          <a:p>
            <a:pPr>
              <a:defRPr/>
            </a:pPr>
            <a:r>
              <a:rPr lang="fr-FR" sz="1400" b="1">
                <a:solidFill>
                  <a:schemeClr val="tx2">
                    <a:lumMod val="50000"/>
                  </a:schemeClr>
                </a:solidFill>
              </a:rPr>
              <a:t>Eclairage</a:t>
            </a:r>
            <a:br>
              <a:rPr lang="fr-FR" sz="1400" b="1">
                <a:solidFill>
                  <a:schemeClr val="tx2">
                    <a:lumMod val="50000"/>
                  </a:schemeClr>
                </a:solidFill>
              </a:rPr>
            </a:br>
            <a:r>
              <a:rPr lang="fr-FR" sz="1200" b="1">
                <a:solidFill>
                  <a:schemeClr val="tx2">
                    <a:lumMod val="50000"/>
                  </a:schemeClr>
                </a:solidFill>
              </a:rPr>
              <a:t>(10% de la conso)</a:t>
            </a:r>
            <a:endParaRPr lang="fr-FR" sz="1400" b="1">
              <a:solidFill>
                <a:schemeClr val="tx2">
                  <a:lumMod val="50000"/>
                </a:schemeClr>
              </a:solidFill>
            </a:endParaRPr>
          </a:p>
        </p:txBody>
      </p:sp>
      <p:sp>
        <p:nvSpPr>
          <p:cNvPr id="22" name="ZoneTexte 21"/>
          <p:cNvSpPr txBox="1"/>
          <p:nvPr/>
        </p:nvSpPr>
        <p:spPr bwMode="auto">
          <a:xfrm>
            <a:off x="5453763" y="927859"/>
            <a:ext cx="1420819" cy="523220"/>
          </a:xfrm>
          <a:prstGeom prst="rect">
            <a:avLst/>
          </a:prstGeom>
          <a:noFill/>
        </p:spPr>
        <p:txBody>
          <a:bodyPr wrap="square" rtlCol="0">
            <a:spAutoFit/>
          </a:bodyPr>
          <a:lstStyle/>
          <a:p>
            <a:pPr>
              <a:defRPr/>
            </a:pPr>
            <a:r>
              <a:rPr lang="fr-FR" sz="1400" b="1">
                <a:solidFill>
                  <a:schemeClr val="tx2">
                    <a:lumMod val="50000"/>
                  </a:schemeClr>
                </a:solidFill>
              </a:rPr>
              <a:t>Autres Usages Elec</a:t>
            </a:r>
            <a:endParaRPr/>
          </a:p>
        </p:txBody>
      </p:sp>
      <p:sp>
        <p:nvSpPr>
          <p:cNvPr id="23" name="ZoneTexte 22"/>
          <p:cNvSpPr txBox="1"/>
          <p:nvPr/>
        </p:nvSpPr>
        <p:spPr bwMode="auto">
          <a:xfrm>
            <a:off x="581488" y="1017017"/>
            <a:ext cx="957313" cy="369332"/>
          </a:xfrm>
          <a:prstGeom prst="rect">
            <a:avLst/>
          </a:prstGeom>
          <a:noFill/>
        </p:spPr>
        <p:txBody>
          <a:bodyPr wrap="none" rtlCol="0">
            <a:spAutoFit/>
          </a:bodyPr>
          <a:lstStyle/>
          <a:p>
            <a:pPr>
              <a:defRPr/>
            </a:pPr>
            <a:r>
              <a:rPr lang="fr-FR" b="1">
                <a:solidFill>
                  <a:schemeClr val="tx2">
                    <a:lumMod val="50000"/>
                  </a:schemeClr>
                </a:solidFill>
              </a:rPr>
              <a:t>EVITER</a:t>
            </a:r>
            <a:endParaRPr/>
          </a:p>
        </p:txBody>
      </p:sp>
      <p:sp>
        <p:nvSpPr>
          <p:cNvPr id="25" name="ZoneTexte 24"/>
          <p:cNvSpPr txBox="1"/>
          <p:nvPr/>
        </p:nvSpPr>
        <p:spPr bwMode="auto">
          <a:xfrm>
            <a:off x="484426" y="4461628"/>
            <a:ext cx="1656904" cy="646331"/>
          </a:xfrm>
          <a:prstGeom prst="rect">
            <a:avLst/>
          </a:prstGeom>
          <a:noFill/>
        </p:spPr>
        <p:txBody>
          <a:bodyPr wrap="square">
            <a:spAutoFit/>
          </a:bodyPr>
          <a:lstStyle/>
          <a:p>
            <a:pPr>
              <a:defRPr/>
            </a:pPr>
            <a:r>
              <a:rPr lang="fr-FR" sz="1200" b="1"/>
              <a:t>Concentrer l’activité sur moins de surface</a:t>
            </a:r>
            <a:endParaRPr/>
          </a:p>
        </p:txBody>
      </p:sp>
      <p:sp>
        <p:nvSpPr>
          <p:cNvPr id="27" name="ZoneTexte 26"/>
          <p:cNvSpPr txBox="1"/>
          <p:nvPr/>
        </p:nvSpPr>
        <p:spPr bwMode="auto">
          <a:xfrm>
            <a:off x="107504" y="1655083"/>
            <a:ext cx="1732189" cy="938719"/>
          </a:xfrm>
          <a:prstGeom prst="rect">
            <a:avLst/>
          </a:prstGeom>
          <a:noFill/>
        </p:spPr>
        <p:txBody>
          <a:bodyPr wrap="square">
            <a:spAutoFit/>
          </a:bodyPr>
          <a:lstStyle/>
          <a:p>
            <a:pPr lvl="1">
              <a:defRPr/>
            </a:pPr>
            <a:r>
              <a:rPr lang="fr-FR" sz="1100"/>
              <a:t>Concentration  restauration du personnel dans la vallée (bât 230) </a:t>
            </a:r>
            <a:endParaRPr lang="fr-FR"/>
          </a:p>
        </p:txBody>
      </p:sp>
      <p:sp>
        <p:nvSpPr>
          <p:cNvPr id="29" name="ZoneTexte 28"/>
          <p:cNvSpPr txBox="1"/>
          <p:nvPr/>
        </p:nvSpPr>
        <p:spPr bwMode="auto">
          <a:xfrm>
            <a:off x="52527" y="5124497"/>
            <a:ext cx="2242228" cy="1446550"/>
          </a:xfrm>
          <a:prstGeom prst="rect">
            <a:avLst/>
          </a:prstGeom>
          <a:noFill/>
        </p:spPr>
        <p:txBody>
          <a:bodyPr wrap="square">
            <a:spAutoFit/>
          </a:bodyPr>
          <a:lstStyle/>
          <a:p>
            <a:pPr lvl="1">
              <a:defRPr/>
            </a:pPr>
            <a:r>
              <a:rPr lang="fr-FR" sz="1100"/>
              <a:t>Améliorer le taux d’occupation de certains espaces en les rendant plus polyvalents </a:t>
            </a:r>
            <a:endParaRPr/>
          </a:p>
          <a:p>
            <a:pPr lvl="1">
              <a:defRPr/>
            </a:pPr>
            <a:r>
              <a:rPr lang="fr-FR" sz="1100"/>
              <a:t>Transfert ou destruction de bâtiments non employés (spé. Pour logements étudiants) </a:t>
            </a:r>
            <a:endParaRPr/>
          </a:p>
        </p:txBody>
      </p:sp>
      <p:sp>
        <p:nvSpPr>
          <p:cNvPr id="38" name="ZoneTexte 37"/>
          <p:cNvSpPr txBox="1"/>
          <p:nvPr/>
        </p:nvSpPr>
        <p:spPr bwMode="auto">
          <a:xfrm>
            <a:off x="3921007" y="1484784"/>
            <a:ext cx="1478758" cy="938719"/>
          </a:xfrm>
          <a:prstGeom prst="rect">
            <a:avLst/>
          </a:prstGeom>
          <a:noFill/>
        </p:spPr>
        <p:txBody>
          <a:bodyPr wrap="square">
            <a:spAutoFit/>
          </a:bodyPr>
          <a:lstStyle/>
          <a:p>
            <a:pPr marL="128587" indent="-128587">
              <a:buFont typeface="Arial"/>
              <a:buChar char="•"/>
              <a:defRPr/>
            </a:pPr>
            <a:r>
              <a:rPr lang="fr-FR" sz="1100"/>
              <a:t>Extinction des luminaires (hormis sécurité) en l’absence des usagers</a:t>
            </a:r>
            <a:endParaRPr/>
          </a:p>
        </p:txBody>
      </p:sp>
      <p:sp>
        <p:nvSpPr>
          <p:cNvPr id="40" name="ZoneTexte 39"/>
          <p:cNvSpPr txBox="1"/>
          <p:nvPr/>
        </p:nvSpPr>
        <p:spPr bwMode="auto">
          <a:xfrm>
            <a:off x="7270404" y="674693"/>
            <a:ext cx="1838099" cy="954107"/>
          </a:xfrm>
          <a:prstGeom prst="rect">
            <a:avLst/>
          </a:prstGeom>
          <a:noFill/>
        </p:spPr>
        <p:txBody>
          <a:bodyPr wrap="square">
            <a:spAutoFit/>
          </a:bodyPr>
          <a:lstStyle/>
          <a:p>
            <a:pPr>
              <a:defRPr/>
            </a:pPr>
            <a:endParaRPr lang="fr-FR" sz="1400" b="1">
              <a:solidFill>
                <a:schemeClr val="tx2">
                  <a:lumMod val="50000"/>
                </a:schemeClr>
              </a:solidFill>
            </a:endParaRPr>
          </a:p>
          <a:p>
            <a:pPr>
              <a:defRPr/>
            </a:pPr>
            <a:r>
              <a:rPr lang="fr-FR" sz="1400" b="1">
                <a:solidFill>
                  <a:schemeClr val="tx2">
                    <a:lumMod val="50000"/>
                  </a:schemeClr>
                </a:solidFill>
              </a:rPr>
              <a:t>Consommation d’une énergie moins carbonée</a:t>
            </a:r>
            <a:endParaRPr/>
          </a:p>
        </p:txBody>
      </p:sp>
      <p:sp>
        <p:nvSpPr>
          <p:cNvPr id="42" name="ZoneTexte 41"/>
          <p:cNvSpPr txBox="1"/>
          <p:nvPr/>
        </p:nvSpPr>
        <p:spPr bwMode="auto">
          <a:xfrm>
            <a:off x="7163369" y="3645024"/>
            <a:ext cx="2026202" cy="2800767"/>
          </a:xfrm>
          <a:prstGeom prst="rect">
            <a:avLst/>
          </a:prstGeom>
          <a:noFill/>
        </p:spPr>
        <p:txBody>
          <a:bodyPr wrap="square">
            <a:spAutoFit/>
          </a:bodyPr>
          <a:lstStyle/>
          <a:p>
            <a:pPr>
              <a:defRPr/>
            </a:pPr>
            <a:r>
              <a:rPr lang="fr-FR" sz="1100"/>
              <a:t>Déploiement de panneaux photovoltaiques sur les différents sites - à l’étude</a:t>
            </a:r>
            <a:endParaRPr/>
          </a:p>
          <a:p>
            <a:pPr>
              <a:defRPr/>
            </a:pPr>
            <a:br>
              <a:rPr lang="fr-FR" sz="1100"/>
            </a:br>
            <a:r>
              <a:rPr lang="fr-FR" sz="1100"/>
              <a:t>Extension au campus vallée du réseau de chaleur SIOM (incinération) - à l’étude</a:t>
            </a:r>
            <a:endParaRPr/>
          </a:p>
          <a:p>
            <a:pPr>
              <a:defRPr/>
            </a:pPr>
            <a:br>
              <a:rPr lang="fr-FR" sz="1100"/>
            </a:br>
            <a:r>
              <a:rPr lang="fr-FR" sz="1100"/>
              <a:t>Verdissement et mutualisation de la chaufferie gaz du Belvédère - à l’étude</a:t>
            </a:r>
            <a:endParaRPr/>
          </a:p>
          <a:p>
            <a:pPr>
              <a:defRPr/>
            </a:pPr>
            <a:endParaRPr lang="fr-FR" sz="1100"/>
          </a:p>
          <a:p>
            <a:pPr>
              <a:defRPr/>
            </a:pPr>
            <a:r>
              <a:rPr lang="fr-FR" sz="1100"/>
              <a:t> </a:t>
            </a:r>
            <a:endParaRPr/>
          </a:p>
          <a:p>
            <a:pPr>
              <a:defRPr/>
            </a:pPr>
            <a:endParaRPr lang="fr-FR" sz="1100"/>
          </a:p>
          <a:p>
            <a:pPr>
              <a:defRPr/>
            </a:pPr>
            <a:endParaRPr lang="fr-FR" sz="1100"/>
          </a:p>
        </p:txBody>
      </p:sp>
      <p:sp>
        <p:nvSpPr>
          <p:cNvPr id="44" name="ZoneTexte 43"/>
          <p:cNvSpPr txBox="1"/>
          <p:nvPr/>
        </p:nvSpPr>
        <p:spPr bwMode="auto">
          <a:xfrm>
            <a:off x="6660232" y="5799459"/>
            <a:ext cx="3924763" cy="276999"/>
          </a:xfrm>
          <a:prstGeom prst="rect">
            <a:avLst/>
          </a:prstGeom>
          <a:noFill/>
        </p:spPr>
        <p:txBody>
          <a:bodyPr wrap="square">
            <a:spAutoFit/>
          </a:bodyPr>
          <a:lstStyle/>
          <a:p>
            <a:pPr lvl="1">
              <a:defRPr/>
            </a:pPr>
            <a:r>
              <a:rPr lang="fr-FR" sz="1200" b="1"/>
              <a:t>Energie décarbonée</a:t>
            </a:r>
            <a:endParaRPr/>
          </a:p>
        </p:txBody>
      </p:sp>
      <p:sp>
        <p:nvSpPr>
          <p:cNvPr id="48" name="ZoneTexte 47"/>
          <p:cNvSpPr txBox="1"/>
          <p:nvPr/>
        </p:nvSpPr>
        <p:spPr bwMode="auto">
          <a:xfrm>
            <a:off x="7278892" y="1530089"/>
            <a:ext cx="2045636" cy="1785104"/>
          </a:xfrm>
          <a:prstGeom prst="rect">
            <a:avLst/>
          </a:prstGeom>
          <a:noFill/>
        </p:spPr>
        <p:txBody>
          <a:bodyPr wrap="square">
            <a:spAutoFit/>
          </a:bodyPr>
          <a:lstStyle/>
          <a:p>
            <a:pPr>
              <a:defRPr/>
            </a:pPr>
            <a:r>
              <a:rPr lang="fr-FR" sz="1100"/>
              <a:t>géothermie (50% décarbonée) [EPA/IDEX sur une partie du plateau]</a:t>
            </a:r>
            <a:endParaRPr/>
          </a:p>
          <a:p>
            <a:pPr>
              <a:defRPr/>
            </a:pPr>
            <a:endParaRPr lang="fr-FR" sz="1100"/>
          </a:p>
          <a:p>
            <a:pPr>
              <a:defRPr/>
            </a:pPr>
            <a:r>
              <a:rPr lang="fr-FR" sz="1100"/>
              <a:t>Achat d’une partie de l’électricité ENR</a:t>
            </a:r>
            <a:endParaRPr/>
          </a:p>
          <a:p>
            <a:pPr>
              <a:defRPr/>
            </a:pPr>
            <a:endParaRPr lang="fr-FR" sz="1100"/>
          </a:p>
          <a:p>
            <a:pPr>
              <a:defRPr/>
            </a:pPr>
            <a:r>
              <a:rPr lang="fr-FR" sz="1100"/>
              <a:t>Installation de panneaux photovoltaïque au COUM actée</a:t>
            </a:r>
            <a:endParaRPr/>
          </a:p>
        </p:txBody>
      </p:sp>
      <p:sp>
        <p:nvSpPr>
          <p:cNvPr id="50" name="ZoneTexte 49"/>
          <p:cNvSpPr txBox="1"/>
          <p:nvPr/>
        </p:nvSpPr>
        <p:spPr bwMode="auto">
          <a:xfrm>
            <a:off x="2227171" y="5627290"/>
            <a:ext cx="3929005" cy="276999"/>
          </a:xfrm>
          <a:prstGeom prst="rect">
            <a:avLst/>
          </a:prstGeom>
          <a:noFill/>
        </p:spPr>
        <p:txBody>
          <a:bodyPr wrap="square">
            <a:spAutoFit/>
          </a:bodyPr>
          <a:lstStyle/>
          <a:p>
            <a:pPr>
              <a:defRPr/>
            </a:pPr>
            <a:r>
              <a:rPr lang="fr-FR" sz="1200" b="1"/>
              <a:t>Amélioration de la performance énergétique </a:t>
            </a:r>
            <a:endParaRPr lang="fr-FR" sz="1200"/>
          </a:p>
        </p:txBody>
      </p:sp>
      <p:sp>
        <p:nvSpPr>
          <p:cNvPr id="54" name="ZoneTexte 53"/>
          <p:cNvSpPr txBox="1"/>
          <p:nvPr/>
        </p:nvSpPr>
        <p:spPr bwMode="auto">
          <a:xfrm>
            <a:off x="2102822" y="3068960"/>
            <a:ext cx="2626239" cy="1954381"/>
          </a:xfrm>
          <a:prstGeom prst="rect">
            <a:avLst/>
          </a:prstGeom>
          <a:solidFill>
            <a:schemeClr val="bg1"/>
          </a:solidFill>
        </p:spPr>
        <p:txBody>
          <a:bodyPr wrap="square">
            <a:spAutoFit/>
          </a:bodyPr>
          <a:lstStyle/>
          <a:p>
            <a:pPr>
              <a:defRPr/>
            </a:pPr>
            <a:r>
              <a:rPr lang="fr-FR" sz="1100" b="1"/>
              <a:t>Suivi </a:t>
            </a:r>
            <a:endParaRPr/>
          </a:p>
          <a:p>
            <a:pPr>
              <a:defRPr/>
            </a:pPr>
            <a:r>
              <a:rPr lang="fr-FR" sz="1100"/>
              <a:t>Vérif. du paramétrage sur l’ensemble des sites</a:t>
            </a:r>
            <a:endParaRPr/>
          </a:p>
          <a:p>
            <a:pPr>
              <a:defRPr/>
            </a:pPr>
            <a:r>
              <a:rPr lang="fr-FR" sz="1100"/>
              <a:t>Campagne de mesures pour vérifier T effectives +</a:t>
            </a:r>
            <a:endParaRPr/>
          </a:p>
          <a:p>
            <a:pPr>
              <a:defRPr/>
            </a:pPr>
            <a:r>
              <a:rPr lang="fr-FR" sz="1100"/>
              <a:t>Visite de bâtiments  énergivores : 25% des bâtiments, en milieu de saison de chauffe (env 26 bâtiments) </a:t>
            </a:r>
            <a:endParaRPr/>
          </a:p>
          <a:p>
            <a:pPr>
              <a:defRPr/>
            </a:pPr>
            <a:r>
              <a:rPr lang="fr-FR" sz="1100"/>
              <a:t>=&gt; Application de mesures </a:t>
            </a:r>
            <a:r>
              <a:rPr lang="fr-FR" sz="1100" b="1"/>
              <a:t>correctives</a:t>
            </a:r>
            <a:r>
              <a:rPr lang="fr-FR" sz="1100"/>
              <a:t> en cas de non-atteinte des T attendues.</a:t>
            </a:r>
            <a:endParaRPr/>
          </a:p>
        </p:txBody>
      </p:sp>
      <p:sp>
        <p:nvSpPr>
          <p:cNvPr id="32" name="ZoneTexte 31"/>
          <p:cNvSpPr txBox="1"/>
          <p:nvPr/>
        </p:nvSpPr>
        <p:spPr bwMode="auto">
          <a:xfrm>
            <a:off x="3602317" y="2646406"/>
            <a:ext cx="1683150" cy="600164"/>
          </a:xfrm>
          <a:prstGeom prst="rect">
            <a:avLst/>
          </a:prstGeom>
          <a:noFill/>
        </p:spPr>
        <p:txBody>
          <a:bodyPr wrap="square">
            <a:spAutoFit/>
          </a:bodyPr>
          <a:lstStyle/>
          <a:p>
            <a:pPr lvl="1">
              <a:defRPr/>
            </a:pPr>
            <a:r>
              <a:rPr lang="fr-FR" sz="1100"/>
              <a:t>Campagne de relamping (env 500k€)</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Title 2"/>
          <p:cNvSpPr>
            <a:spLocks noGrp="1"/>
          </p:cNvSpPr>
          <p:nvPr>
            <p:ph type="title"/>
          </p:nvPr>
        </p:nvSpPr>
        <p:spPr bwMode="auto">
          <a:xfrm>
            <a:off x="467545" y="-27384"/>
            <a:ext cx="7632848" cy="562074"/>
          </a:xfrm>
        </p:spPr>
        <p:txBody>
          <a:bodyPr/>
          <a:lstStyle/>
          <a:p>
            <a:pPr>
              <a:defRPr/>
            </a:pPr>
            <a:r>
              <a:rPr lang="fr-FR"/>
              <a:t>Le p</a:t>
            </a:r>
            <a:r>
              <a:rPr lang="fr-FR">
                <a:solidFill>
                  <a:srgbClr val="313E48"/>
                </a:solidFill>
              </a:rPr>
              <a:t>lan de sobriété énergétique</a:t>
            </a:r>
            <a:endParaRPr/>
          </a:p>
        </p:txBody>
      </p:sp>
      <p:pic>
        <p:nvPicPr>
          <p:cNvPr id="2" name="Image 1"/>
          <p:cNvPicPr>
            <a:picLocks noChangeAspect="1"/>
          </p:cNvPicPr>
          <p:nvPr/>
        </p:nvPicPr>
        <p:blipFill>
          <a:blip r:embed="rId2">
            <a:duotone>
              <a:schemeClr val="accent6">
                <a:shade val="45000"/>
                <a:satMod val="135000"/>
              </a:schemeClr>
              <a:prstClr val="white"/>
            </a:duotone>
          </a:blip>
          <a:stretch/>
        </p:blipFill>
        <p:spPr bwMode="auto">
          <a:xfrm>
            <a:off x="8460432" y="65799"/>
            <a:ext cx="683568" cy="770913"/>
          </a:xfrm>
          <a:prstGeom prst="rect">
            <a:avLst/>
          </a:prstGeom>
          <a:ln>
            <a:noFill/>
          </a:ln>
        </p:spPr>
      </p:pic>
      <p:cxnSp>
        <p:nvCxnSpPr>
          <p:cNvPr id="5" name="Connecteur droit 4"/>
          <p:cNvCxnSpPr>
            <a:cxnSpLocks/>
          </p:cNvCxnSpPr>
          <p:nvPr/>
        </p:nvCxnSpPr>
        <p:spPr bwMode="auto">
          <a:xfrm>
            <a:off x="35496" y="848705"/>
            <a:ext cx="9144000" cy="0"/>
          </a:xfrm>
          <a:prstGeom prst="line">
            <a:avLst/>
          </a:prstGeom>
          <a:ln w="57150">
            <a:solidFill>
              <a:srgbClr val="63003C"/>
            </a:solidFill>
          </a:ln>
        </p:spPr>
        <p:style>
          <a:lnRef idx="1">
            <a:schemeClr val="accent2"/>
          </a:lnRef>
          <a:fillRef idx="0">
            <a:schemeClr val="accent2"/>
          </a:fillRef>
          <a:effectRef idx="0">
            <a:schemeClr val="accent2"/>
          </a:effectRef>
          <a:fontRef idx="minor">
            <a:schemeClr val="tx1"/>
          </a:fontRef>
        </p:style>
      </p:cxnSp>
      <p:sp>
        <p:nvSpPr>
          <p:cNvPr id="4" name="ZoneTexte 3"/>
          <p:cNvSpPr txBox="1"/>
          <p:nvPr/>
        </p:nvSpPr>
        <p:spPr bwMode="auto">
          <a:xfrm rot="16199998">
            <a:off x="-449282" y="1986625"/>
            <a:ext cx="1438214" cy="584775"/>
          </a:xfrm>
          <a:prstGeom prst="rect">
            <a:avLst/>
          </a:prstGeom>
          <a:noFill/>
        </p:spPr>
        <p:txBody>
          <a:bodyPr wrap="none" rtlCol="0">
            <a:spAutoFit/>
          </a:bodyPr>
          <a:lstStyle/>
          <a:p>
            <a:pPr algn="ctr">
              <a:defRPr/>
            </a:pPr>
            <a:r>
              <a:rPr lang="fr-FR" sz="1600" b="1">
                <a:solidFill>
                  <a:schemeClr val="tx2">
                    <a:lumMod val="50000"/>
                  </a:schemeClr>
                </a:solidFill>
              </a:rPr>
              <a:t>Implémenté</a:t>
            </a:r>
            <a:endParaRPr/>
          </a:p>
          <a:p>
            <a:pPr algn="ctr">
              <a:defRPr/>
            </a:pPr>
            <a:r>
              <a:rPr lang="fr-FR" sz="1600" b="1">
                <a:solidFill>
                  <a:schemeClr val="tx2">
                    <a:lumMod val="50000"/>
                  </a:schemeClr>
                </a:solidFill>
              </a:rPr>
              <a:t>ou acté</a:t>
            </a:r>
            <a:endParaRPr/>
          </a:p>
        </p:txBody>
      </p:sp>
      <p:sp>
        <p:nvSpPr>
          <p:cNvPr id="6" name="ZoneTexte 5"/>
          <p:cNvSpPr txBox="1"/>
          <p:nvPr/>
        </p:nvSpPr>
        <p:spPr bwMode="auto">
          <a:xfrm rot="16199998">
            <a:off x="-1037933" y="4147058"/>
            <a:ext cx="2587620" cy="584775"/>
          </a:xfrm>
          <a:prstGeom prst="rect">
            <a:avLst/>
          </a:prstGeom>
          <a:noFill/>
        </p:spPr>
        <p:txBody>
          <a:bodyPr wrap="square" rtlCol="0">
            <a:spAutoFit/>
          </a:bodyPr>
          <a:lstStyle/>
          <a:p>
            <a:pPr algn="ctr">
              <a:defRPr/>
            </a:pPr>
            <a:r>
              <a:rPr lang="fr-FR" sz="1600" b="1">
                <a:solidFill>
                  <a:schemeClr val="tx2">
                    <a:lumMod val="50000"/>
                  </a:schemeClr>
                </a:solidFill>
              </a:rPr>
              <a:t>Implémentation progressive</a:t>
            </a:r>
            <a:endParaRPr/>
          </a:p>
        </p:txBody>
      </p:sp>
      <p:sp>
        <p:nvSpPr>
          <p:cNvPr id="8" name="ZoneTexte 7"/>
          <p:cNvSpPr txBox="1"/>
          <p:nvPr/>
        </p:nvSpPr>
        <p:spPr bwMode="auto">
          <a:xfrm rot="16199998">
            <a:off x="-368812" y="5391921"/>
            <a:ext cx="1277274" cy="584775"/>
          </a:xfrm>
          <a:prstGeom prst="rect">
            <a:avLst/>
          </a:prstGeom>
          <a:noFill/>
        </p:spPr>
        <p:txBody>
          <a:bodyPr wrap="square" rtlCol="0">
            <a:spAutoFit/>
          </a:bodyPr>
          <a:lstStyle/>
          <a:p>
            <a:pPr>
              <a:defRPr/>
            </a:pPr>
            <a:r>
              <a:rPr lang="fr-FR" sz="1600" b="1">
                <a:solidFill>
                  <a:schemeClr val="tx2">
                    <a:lumMod val="50000"/>
                  </a:schemeClr>
                </a:solidFill>
              </a:rPr>
              <a:t>Objectif de fond</a:t>
            </a:r>
            <a:endParaRPr/>
          </a:p>
        </p:txBody>
      </p:sp>
      <p:sp>
        <p:nvSpPr>
          <p:cNvPr id="23" name="ZoneTexte 22"/>
          <p:cNvSpPr txBox="1"/>
          <p:nvPr/>
        </p:nvSpPr>
        <p:spPr bwMode="auto">
          <a:xfrm>
            <a:off x="588619" y="1275519"/>
            <a:ext cx="957313" cy="369332"/>
          </a:xfrm>
          <a:prstGeom prst="rect">
            <a:avLst/>
          </a:prstGeom>
          <a:noFill/>
        </p:spPr>
        <p:txBody>
          <a:bodyPr wrap="none" rtlCol="0">
            <a:spAutoFit/>
          </a:bodyPr>
          <a:lstStyle/>
          <a:p>
            <a:pPr>
              <a:defRPr/>
            </a:pPr>
            <a:r>
              <a:rPr lang="fr-FR" b="1">
                <a:solidFill>
                  <a:schemeClr val="tx2">
                    <a:lumMod val="50000"/>
                  </a:schemeClr>
                </a:solidFill>
              </a:rPr>
              <a:t>EVITER</a:t>
            </a:r>
            <a:endParaRPr/>
          </a:p>
        </p:txBody>
      </p:sp>
      <p:sp>
        <p:nvSpPr>
          <p:cNvPr id="9" name="ZoneTexte 8"/>
          <p:cNvSpPr txBox="1"/>
          <p:nvPr/>
        </p:nvSpPr>
        <p:spPr bwMode="auto">
          <a:xfrm>
            <a:off x="5884081" y="5368848"/>
            <a:ext cx="3259919" cy="492443"/>
          </a:xfrm>
          <a:prstGeom prst="rect">
            <a:avLst/>
          </a:prstGeom>
          <a:noFill/>
        </p:spPr>
        <p:txBody>
          <a:bodyPr wrap="square" rtlCol="0">
            <a:spAutoFit/>
          </a:bodyPr>
          <a:lstStyle/>
          <a:p>
            <a:pPr>
              <a:defRPr/>
            </a:pPr>
            <a:r>
              <a:rPr lang="fr-FR" sz="1400" b="1"/>
              <a:t>Favoriser marche vélo sur campus</a:t>
            </a:r>
            <a:endParaRPr/>
          </a:p>
          <a:p>
            <a:pPr>
              <a:defRPr/>
            </a:pPr>
            <a:r>
              <a:rPr lang="fr-FR" sz="1200" b="1"/>
              <a:t>Repenser la place des voitures</a:t>
            </a:r>
            <a:endParaRPr/>
          </a:p>
        </p:txBody>
      </p:sp>
      <p:sp>
        <p:nvSpPr>
          <p:cNvPr id="12" name="ZoneTexte 11"/>
          <p:cNvSpPr txBox="1"/>
          <p:nvPr/>
        </p:nvSpPr>
        <p:spPr bwMode="auto">
          <a:xfrm>
            <a:off x="2229811" y="1261006"/>
            <a:ext cx="5322094" cy="369332"/>
          </a:xfrm>
          <a:prstGeom prst="rect">
            <a:avLst/>
          </a:prstGeom>
          <a:noFill/>
        </p:spPr>
        <p:txBody>
          <a:bodyPr wrap="square">
            <a:spAutoFit/>
          </a:bodyPr>
          <a:lstStyle/>
          <a:p>
            <a:pPr>
              <a:defRPr/>
            </a:pPr>
            <a:r>
              <a:rPr lang="fr-FR" sz="1800" b="1"/>
              <a:t>pendulaires</a:t>
            </a:r>
            <a:endParaRPr lang="fr-FR"/>
          </a:p>
        </p:txBody>
      </p:sp>
      <p:sp>
        <p:nvSpPr>
          <p:cNvPr id="14" name="ZoneTexte 13"/>
          <p:cNvSpPr txBox="1"/>
          <p:nvPr/>
        </p:nvSpPr>
        <p:spPr bwMode="auto">
          <a:xfrm>
            <a:off x="6443480" y="1222300"/>
            <a:ext cx="5322094" cy="369332"/>
          </a:xfrm>
          <a:prstGeom prst="rect">
            <a:avLst/>
          </a:prstGeom>
          <a:noFill/>
        </p:spPr>
        <p:txBody>
          <a:bodyPr wrap="square">
            <a:spAutoFit/>
          </a:bodyPr>
          <a:lstStyle/>
          <a:p>
            <a:pPr>
              <a:defRPr/>
            </a:pPr>
            <a:r>
              <a:rPr lang="fr-FR" sz="1800" b="1"/>
              <a:t>Intra/inter campus</a:t>
            </a:r>
            <a:endParaRPr lang="fr-FR"/>
          </a:p>
        </p:txBody>
      </p:sp>
      <p:sp>
        <p:nvSpPr>
          <p:cNvPr id="19" name="ZoneTexte 18"/>
          <p:cNvSpPr txBox="1"/>
          <p:nvPr/>
        </p:nvSpPr>
        <p:spPr bwMode="auto">
          <a:xfrm>
            <a:off x="1985201" y="1654521"/>
            <a:ext cx="4174546" cy="2677656"/>
          </a:xfrm>
          <a:prstGeom prst="rect">
            <a:avLst/>
          </a:prstGeom>
          <a:noFill/>
        </p:spPr>
        <p:txBody>
          <a:bodyPr wrap="square">
            <a:spAutoFit/>
          </a:bodyPr>
          <a:lstStyle/>
          <a:p>
            <a:pPr>
              <a:defRPr/>
            </a:pPr>
            <a:r>
              <a:rPr lang="fr-FR" sz="1400">
                <a:solidFill>
                  <a:schemeClr val="accent6"/>
                </a:solidFill>
              </a:rPr>
              <a:t>Politique d’encouragement à report vers mobilités douces (forfait mobilité durable)</a:t>
            </a:r>
            <a:endParaRPr/>
          </a:p>
          <a:p>
            <a:pPr>
              <a:defRPr/>
            </a:pPr>
            <a:r>
              <a:rPr lang="fr-FR" sz="1400">
                <a:solidFill>
                  <a:schemeClr val="accent6"/>
                </a:solidFill>
              </a:rPr>
              <a:t>Incitation au vélo (19 vélos électriques en libre service, recours à différents partenariats mais modèle économique encore instable)</a:t>
            </a:r>
            <a:endParaRPr/>
          </a:p>
          <a:p>
            <a:pPr>
              <a:defRPr/>
            </a:pPr>
            <a:r>
              <a:rPr lang="fr-FR" sz="1400">
                <a:solidFill>
                  <a:schemeClr val="accent6"/>
                </a:solidFill>
              </a:rPr>
              <a:t>Participation au système de navettes mutualisées CEA/EDF</a:t>
            </a:r>
            <a:endParaRPr/>
          </a:p>
          <a:p>
            <a:pPr>
              <a:defRPr/>
            </a:pPr>
            <a:r>
              <a:rPr lang="fr-FR" sz="1400">
                <a:solidFill>
                  <a:schemeClr val="accent6"/>
                </a:solidFill>
              </a:rPr>
              <a:t>Incitation au covoiturage (partenariat avec blablacardaily</a:t>
            </a:r>
          </a:p>
          <a:p>
            <a:pPr>
              <a:defRPr/>
            </a:pPr>
            <a:endParaRPr lang="fr-FR" sz="1400">
              <a:solidFill>
                <a:schemeClr val="accent6"/>
              </a:solidFill>
            </a:endParaRPr>
          </a:p>
          <a:p>
            <a:pPr>
              <a:defRPr/>
            </a:pPr>
            <a:r>
              <a:rPr lang="fr-FR" sz="1400">
                <a:solidFill>
                  <a:schemeClr val="accent6"/>
                </a:solidFill>
              </a:rPr>
              <a:t>Comprendre déplacements (Enquête Mamob)</a:t>
            </a:r>
            <a:endParaRPr/>
          </a:p>
          <a:p>
            <a:pPr>
              <a:defRPr/>
            </a:pPr>
            <a:endParaRPr lang="fr-FR" sz="1400">
              <a:solidFill>
                <a:schemeClr val="accent6"/>
              </a:solidFill>
            </a:endParaRPr>
          </a:p>
        </p:txBody>
      </p:sp>
      <p:sp>
        <p:nvSpPr>
          <p:cNvPr id="24" name="ZoneTexte 23"/>
          <p:cNvSpPr txBox="1"/>
          <p:nvPr/>
        </p:nvSpPr>
        <p:spPr bwMode="auto">
          <a:xfrm>
            <a:off x="503222" y="1883153"/>
            <a:ext cx="1301959" cy="338554"/>
          </a:xfrm>
          <a:prstGeom prst="rect">
            <a:avLst/>
          </a:prstGeom>
          <a:noFill/>
        </p:spPr>
        <p:txBody>
          <a:bodyPr wrap="none" rtlCol="0">
            <a:spAutoFit/>
          </a:bodyPr>
          <a:lstStyle/>
          <a:p>
            <a:pPr>
              <a:defRPr/>
            </a:pPr>
            <a:r>
              <a:rPr lang="fr-FR" sz="1600"/>
              <a:t>Télétravail</a:t>
            </a:r>
            <a:r>
              <a:rPr lang="fr-FR" sz="1600" baseline="30000"/>
              <a:t>#</a:t>
            </a:r>
            <a:endParaRPr/>
          </a:p>
        </p:txBody>
      </p:sp>
      <p:sp>
        <p:nvSpPr>
          <p:cNvPr id="28" name="ZoneTexte 27"/>
          <p:cNvSpPr txBox="1"/>
          <p:nvPr/>
        </p:nvSpPr>
        <p:spPr bwMode="auto">
          <a:xfrm>
            <a:off x="6228183" y="1720805"/>
            <a:ext cx="2915817" cy="1815882"/>
          </a:xfrm>
          <a:prstGeom prst="rect">
            <a:avLst/>
          </a:prstGeom>
          <a:noFill/>
        </p:spPr>
        <p:txBody>
          <a:bodyPr wrap="square">
            <a:spAutoFit/>
          </a:bodyPr>
          <a:lstStyle/>
          <a:p>
            <a:pPr>
              <a:defRPr/>
            </a:pPr>
            <a:r>
              <a:rPr lang="fr-FR" sz="1400">
                <a:solidFill>
                  <a:schemeClr val="accent6"/>
                </a:solidFill>
              </a:rPr>
              <a:t>Décarbonation (et diminution) de notre flotte (15% des véhicules)</a:t>
            </a:r>
            <a:endParaRPr/>
          </a:p>
          <a:p>
            <a:pPr>
              <a:defRPr/>
            </a:pPr>
            <a:r>
              <a:rPr lang="fr-FR" sz="1400">
                <a:solidFill>
                  <a:schemeClr val="accent6"/>
                </a:solidFill>
              </a:rPr>
              <a:t>280 stations/ bornes/points de charges électriques</a:t>
            </a:r>
            <a:endParaRPr/>
          </a:p>
          <a:p>
            <a:pPr>
              <a:defRPr/>
            </a:pPr>
            <a:endParaRPr lang="fr-FR" sz="1400">
              <a:solidFill>
                <a:schemeClr val="accent6"/>
              </a:solidFill>
            </a:endParaRPr>
          </a:p>
          <a:p>
            <a:pPr>
              <a:defRPr/>
            </a:pPr>
            <a:r>
              <a:rPr lang="fr-FR" sz="1400">
                <a:solidFill>
                  <a:schemeClr val="accent6"/>
                </a:solidFill>
              </a:rPr>
              <a:t>(Limiter livraisons, voir politique achat)</a:t>
            </a:r>
            <a:endParaRPr/>
          </a:p>
        </p:txBody>
      </p:sp>
      <p:sp>
        <p:nvSpPr>
          <p:cNvPr id="30" name="ZoneTexte 29"/>
          <p:cNvSpPr txBox="1"/>
          <p:nvPr/>
        </p:nvSpPr>
        <p:spPr bwMode="auto">
          <a:xfrm>
            <a:off x="2051720" y="5368848"/>
            <a:ext cx="3017384" cy="523220"/>
          </a:xfrm>
          <a:prstGeom prst="rect">
            <a:avLst/>
          </a:prstGeom>
          <a:noFill/>
        </p:spPr>
        <p:txBody>
          <a:bodyPr wrap="square" rtlCol="0">
            <a:spAutoFit/>
          </a:bodyPr>
          <a:lstStyle/>
          <a:p>
            <a:pPr>
              <a:defRPr/>
            </a:pPr>
            <a:r>
              <a:rPr lang="fr-FR" sz="1400" b="1"/>
              <a:t>Encourager mobilités douces pour domicile travail</a:t>
            </a:r>
            <a:endParaRPr/>
          </a:p>
        </p:txBody>
      </p:sp>
      <p:sp>
        <p:nvSpPr>
          <p:cNvPr id="34" name="ZoneTexte 33"/>
          <p:cNvSpPr txBox="1"/>
          <p:nvPr/>
        </p:nvSpPr>
        <p:spPr bwMode="auto">
          <a:xfrm>
            <a:off x="5796136" y="401163"/>
            <a:ext cx="2016899" cy="400110"/>
          </a:xfrm>
          <a:prstGeom prst="rect">
            <a:avLst/>
          </a:prstGeom>
          <a:noFill/>
        </p:spPr>
        <p:txBody>
          <a:bodyPr wrap="none" rtlCol="0">
            <a:spAutoFit/>
          </a:bodyPr>
          <a:lstStyle/>
          <a:p>
            <a:pPr>
              <a:defRPr/>
            </a:pPr>
            <a:r>
              <a:rPr lang="fr-FR" sz="2000" b="1"/>
              <a:t>Déplacements</a:t>
            </a:r>
            <a:endParaRPr/>
          </a:p>
        </p:txBody>
      </p:sp>
      <p:sp>
        <p:nvSpPr>
          <p:cNvPr id="36" name="ZoneTexte 35"/>
          <p:cNvSpPr txBox="1"/>
          <p:nvPr/>
        </p:nvSpPr>
        <p:spPr bwMode="auto">
          <a:xfrm>
            <a:off x="1985201" y="4481181"/>
            <a:ext cx="5915024" cy="307777"/>
          </a:xfrm>
          <a:prstGeom prst="rect">
            <a:avLst/>
          </a:prstGeom>
          <a:noFill/>
        </p:spPr>
        <p:txBody>
          <a:bodyPr wrap="square">
            <a:spAutoFit/>
          </a:bodyPr>
          <a:lstStyle/>
          <a:p>
            <a:pPr>
              <a:defRPr/>
            </a:pPr>
            <a:r>
              <a:rPr lang="fr-FR" sz="1400">
                <a:highlight>
                  <a:srgbClr val="FFFF00"/>
                </a:highlight>
              </a:rPr>
              <a:t>Sensibiliser: https://apps.labos1point5.org/commutes-simulator</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Title 2"/>
          <p:cNvSpPr>
            <a:spLocks noGrp="1"/>
          </p:cNvSpPr>
          <p:nvPr>
            <p:ph type="title"/>
          </p:nvPr>
        </p:nvSpPr>
        <p:spPr bwMode="auto">
          <a:xfrm>
            <a:off x="467545" y="-27384"/>
            <a:ext cx="7632848" cy="562074"/>
          </a:xfrm>
        </p:spPr>
        <p:txBody>
          <a:bodyPr/>
          <a:lstStyle/>
          <a:p>
            <a:pPr>
              <a:defRPr/>
            </a:pPr>
            <a:r>
              <a:rPr lang="fr-FR"/>
              <a:t>Le p</a:t>
            </a:r>
            <a:r>
              <a:rPr lang="fr-FR">
                <a:solidFill>
                  <a:srgbClr val="313E48"/>
                </a:solidFill>
              </a:rPr>
              <a:t>lan de sobriété énergétique</a:t>
            </a:r>
            <a:endParaRPr/>
          </a:p>
        </p:txBody>
      </p:sp>
      <p:pic>
        <p:nvPicPr>
          <p:cNvPr id="2" name="Image 1"/>
          <p:cNvPicPr>
            <a:picLocks noChangeAspect="1"/>
          </p:cNvPicPr>
          <p:nvPr/>
        </p:nvPicPr>
        <p:blipFill>
          <a:blip r:embed="rId2">
            <a:duotone>
              <a:schemeClr val="accent6">
                <a:shade val="45000"/>
                <a:satMod val="135000"/>
              </a:schemeClr>
              <a:prstClr val="white"/>
            </a:duotone>
          </a:blip>
          <a:stretch/>
        </p:blipFill>
        <p:spPr bwMode="auto">
          <a:xfrm>
            <a:off x="8460432" y="65799"/>
            <a:ext cx="683568" cy="770913"/>
          </a:xfrm>
          <a:prstGeom prst="rect">
            <a:avLst/>
          </a:prstGeom>
          <a:ln>
            <a:noFill/>
          </a:ln>
        </p:spPr>
      </p:pic>
      <p:cxnSp>
        <p:nvCxnSpPr>
          <p:cNvPr id="5" name="Connecteur droit 4"/>
          <p:cNvCxnSpPr>
            <a:cxnSpLocks/>
          </p:cNvCxnSpPr>
          <p:nvPr/>
        </p:nvCxnSpPr>
        <p:spPr bwMode="auto">
          <a:xfrm>
            <a:off x="35496" y="848705"/>
            <a:ext cx="9144000" cy="0"/>
          </a:xfrm>
          <a:prstGeom prst="line">
            <a:avLst/>
          </a:prstGeom>
          <a:ln w="57150">
            <a:solidFill>
              <a:srgbClr val="63003C"/>
            </a:solidFill>
          </a:ln>
        </p:spPr>
        <p:style>
          <a:lnRef idx="1">
            <a:schemeClr val="accent2"/>
          </a:lnRef>
          <a:fillRef idx="0">
            <a:schemeClr val="accent2"/>
          </a:fillRef>
          <a:effectRef idx="0">
            <a:schemeClr val="accent2"/>
          </a:effectRef>
          <a:fontRef idx="minor">
            <a:schemeClr val="tx1"/>
          </a:fontRef>
        </p:style>
      </p:cxnSp>
      <p:sp>
        <p:nvSpPr>
          <p:cNvPr id="4" name="ZoneTexte 3"/>
          <p:cNvSpPr txBox="1"/>
          <p:nvPr/>
        </p:nvSpPr>
        <p:spPr bwMode="auto">
          <a:xfrm rot="16199998">
            <a:off x="-449282" y="1986625"/>
            <a:ext cx="1438214" cy="584775"/>
          </a:xfrm>
          <a:prstGeom prst="rect">
            <a:avLst/>
          </a:prstGeom>
          <a:noFill/>
        </p:spPr>
        <p:txBody>
          <a:bodyPr wrap="none" rtlCol="0">
            <a:spAutoFit/>
          </a:bodyPr>
          <a:lstStyle/>
          <a:p>
            <a:pPr algn="ctr">
              <a:defRPr/>
            </a:pPr>
            <a:r>
              <a:rPr lang="fr-FR" sz="1600" b="1">
                <a:solidFill>
                  <a:schemeClr val="tx2">
                    <a:lumMod val="50000"/>
                  </a:schemeClr>
                </a:solidFill>
              </a:rPr>
              <a:t>Implémenté</a:t>
            </a:r>
            <a:endParaRPr/>
          </a:p>
          <a:p>
            <a:pPr algn="ctr">
              <a:defRPr/>
            </a:pPr>
            <a:r>
              <a:rPr lang="fr-FR" sz="1600" b="1">
                <a:solidFill>
                  <a:schemeClr val="tx2">
                    <a:lumMod val="50000"/>
                  </a:schemeClr>
                </a:solidFill>
              </a:rPr>
              <a:t>ou acté</a:t>
            </a:r>
            <a:endParaRPr/>
          </a:p>
        </p:txBody>
      </p:sp>
      <p:sp>
        <p:nvSpPr>
          <p:cNvPr id="6" name="ZoneTexte 5"/>
          <p:cNvSpPr txBox="1"/>
          <p:nvPr/>
        </p:nvSpPr>
        <p:spPr bwMode="auto">
          <a:xfrm rot="16199998">
            <a:off x="-1037933" y="3737891"/>
            <a:ext cx="2587620" cy="584775"/>
          </a:xfrm>
          <a:prstGeom prst="rect">
            <a:avLst/>
          </a:prstGeom>
          <a:noFill/>
        </p:spPr>
        <p:txBody>
          <a:bodyPr wrap="square" rtlCol="0">
            <a:spAutoFit/>
          </a:bodyPr>
          <a:lstStyle/>
          <a:p>
            <a:pPr algn="ctr">
              <a:defRPr/>
            </a:pPr>
            <a:r>
              <a:rPr lang="fr-FR" sz="1600" b="1">
                <a:solidFill>
                  <a:schemeClr val="tx2">
                    <a:lumMod val="50000"/>
                  </a:schemeClr>
                </a:solidFill>
              </a:rPr>
              <a:t>Implémentation progressive</a:t>
            </a:r>
            <a:endParaRPr/>
          </a:p>
        </p:txBody>
      </p:sp>
      <p:sp>
        <p:nvSpPr>
          <p:cNvPr id="8" name="ZoneTexte 7"/>
          <p:cNvSpPr txBox="1"/>
          <p:nvPr/>
        </p:nvSpPr>
        <p:spPr bwMode="auto">
          <a:xfrm rot="16199998">
            <a:off x="-368812" y="5391921"/>
            <a:ext cx="1277274" cy="584775"/>
          </a:xfrm>
          <a:prstGeom prst="rect">
            <a:avLst/>
          </a:prstGeom>
          <a:noFill/>
        </p:spPr>
        <p:txBody>
          <a:bodyPr wrap="square" rtlCol="0">
            <a:spAutoFit/>
          </a:bodyPr>
          <a:lstStyle/>
          <a:p>
            <a:pPr>
              <a:defRPr/>
            </a:pPr>
            <a:r>
              <a:rPr lang="fr-FR" sz="1600" b="1">
                <a:solidFill>
                  <a:schemeClr val="tx2">
                    <a:lumMod val="50000"/>
                  </a:schemeClr>
                </a:solidFill>
              </a:rPr>
              <a:t>Objectif de fond</a:t>
            </a:r>
            <a:endParaRPr/>
          </a:p>
        </p:txBody>
      </p:sp>
      <p:sp>
        <p:nvSpPr>
          <p:cNvPr id="17" name="ZoneTexte 16"/>
          <p:cNvSpPr txBox="1"/>
          <p:nvPr/>
        </p:nvSpPr>
        <p:spPr bwMode="auto">
          <a:xfrm>
            <a:off x="5796136" y="401163"/>
            <a:ext cx="2016899" cy="400110"/>
          </a:xfrm>
          <a:prstGeom prst="rect">
            <a:avLst/>
          </a:prstGeom>
          <a:noFill/>
        </p:spPr>
        <p:txBody>
          <a:bodyPr wrap="none" rtlCol="0">
            <a:spAutoFit/>
          </a:bodyPr>
          <a:lstStyle/>
          <a:p>
            <a:pPr>
              <a:defRPr/>
            </a:pPr>
            <a:r>
              <a:rPr lang="fr-FR" sz="2000" b="1"/>
              <a:t>Déplacements</a:t>
            </a:r>
            <a:endParaRPr/>
          </a:p>
        </p:txBody>
      </p:sp>
      <p:sp>
        <p:nvSpPr>
          <p:cNvPr id="23" name="ZoneTexte 22"/>
          <p:cNvSpPr txBox="1"/>
          <p:nvPr/>
        </p:nvSpPr>
        <p:spPr bwMode="auto">
          <a:xfrm>
            <a:off x="1111314" y="1275519"/>
            <a:ext cx="957313" cy="369332"/>
          </a:xfrm>
          <a:prstGeom prst="rect">
            <a:avLst/>
          </a:prstGeom>
          <a:noFill/>
        </p:spPr>
        <p:txBody>
          <a:bodyPr wrap="none" rtlCol="0">
            <a:spAutoFit/>
          </a:bodyPr>
          <a:lstStyle/>
          <a:p>
            <a:pPr>
              <a:defRPr/>
            </a:pPr>
            <a:r>
              <a:rPr lang="fr-FR" b="1">
                <a:solidFill>
                  <a:schemeClr val="tx2">
                    <a:lumMod val="50000"/>
                  </a:schemeClr>
                </a:solidFill>
              </a:rPr>
              <a:t>EVITER</a:t>
            </a:r>
            <a:endParaRPr/>
          </a:p>
        </p:txBody>
      </p:sp>
      <p:sp>
        <p:nvSpPr>
          <p:cNvPr id="15" name="ZoneTexte 14"/>
          <p:cNvSpPr txBox="1"/>
          <p:nvPr/>
        </p:nvSpPr>
        <p:spPr bwMode="auto">
          <a:xfrm>
            <a:off x="4283968" y="1321685"/>
            <a:ext cx="4464496" cy="369332"/>
          </a:xfrm>
          <a:prstGeom prst="rect">
            <a:avLst/>
          </a:prstGeom>
          <a:noFill/>
        </p:spPr>
        <p:txBody>
          <a:bodyPr wrap="square">
            <a:spAutoFit/>
          </a:bodyPr>
          <a:lstStyle/>
          <a:p>
            <a:pPr>
              <a:defRPr/>
            </a:pPr>
            <a:r>
              <a:rPr lang="fr-FR" sz="1800" b="1"/>
              <a:t>Déplacements professionnels</a:t>
            </a:r>
            <a:endParaRPr lang="fr-FR"/>
          </a:p>
        </p:txBody>
      </p:sp>
      <p:sp>
        <p:nvSpPr>
          <p:cNvPr id="24" name="ZoneTexte 23"/>
          <p:cNvSpPr txBox="1"/>
          <p:nvPr/>
        </p:nvSpPr>
        <p:spPr bwMode="auto">
          <a:xfrm>
            <a:off x="971599" y="3328127"/>
            <a:ext cx="2478499" cy="1313180"/>
          </a:xfrm>
          <a:prstGeom prst="rect">
            <a:avLst/>
          </a:prstGeom>
          <a:noFill/>
        </p:spPr>
        <p:txBody>
          <a:bodyPr wrap="square" rtlCol="0">
            <a:spAutoFit/>
          </a:bodyPr>
          <a:lstStyle/>
          <a:p>
            <a:pPr>
              <a:defRPr/>
            </a:pPr>
            <a:r>
              <a:rPr lang="fr-FR" sz="1400">
                <a:solidFill>
                  <a:schemeClr val="accent6"/>
                </a:solidFill>
              </a:rPr>
              <a:t>Réinterroger les  besoins en déplacements pour report vers visio</a:t>
            </a:r>
          </a:p>
          <a:p>
            <a:pPr>
              <a:defRPr/>
            </a:pPr>
            <a:endParaRPr lang="fr-FR" sz="1400" baseline="30000">
              <a:solidFill>
                <a:schemeClr val="accent6"/>
              </a:solidFill>
            </a:endParaRPr>
          </a:p>
          <a:p>
            <a:pPr>
              <a:defRPr/>
            </a:pPr>
            <a:r>
              <a:rPr lang="fr-FR" sz="1400">
                <a:solidFill>
                  <a:schemeClr val="accent6"/>
                </a:solidFill>
              </a:rPr>
              <a:t>Organisation Conférences hybrides multihubs</a:t>
            </a:r>
            <a:endParaRPr lang="fr-FR" sz="1400"/>
          </a:p>
        </p:txBody>
      </p:sp>
      <p:sp>
        <p:nvSpPr>
          <p:cNvPr id="33" name="ZoneTexte 32"/>
          <p:cNvSpPr txBox="1"/>
          <p:nvPr/>
        </p:nvSpPr>
        <p:spPr bwMode="auto">
          <a:xfrm>
            <a:off x="4283968" y="1828569"/>
            <a:ext cx="4464496" cy="738664"/>
          </a:xfrm>
          <a:prstGeom prst="rect">
            <a:avLst/>
          </a:prstGeom>
          <a:noFill/>
        </p:spPr>
        <p:txBody>
          <a:bodyPr wrap="square">
            <a:spAutoFit/>
          </a:bodyPr>
          <a:lstStyle/>
          <a:p>
            <a:pPr>
              <a:defRPr/>
            </a:pPr>
            <a:r>
              <a:rPr lang="fr-FR" sz="1400">
                <a:solidFill>
                  <a:schemeClr val="accent6"/>
                </a:solidFill>
              </a:rPr>
              <a:t>report avion vers train quand trajet existe d’une durée de moins de 3h </a:t>
            </a:r>
            <a:br>
              <a:rPr lang="fr-FR" sz="1400">
                <a:solidFill>
                  <a:schemeClr val="accent6"/>
                </a:solidFill>
              </a:rPr>
            </a:br>
            <a:r>
              <a:rPr lang="fr-FR" sz="1400">
                <a:solidFill>
                  <a:schemeClr val="accent6"/>
                </a:solidFill>
              </a:rPr>
              <a:t>(Rq 4h au CNRS et INSERM, 5h dans certains labos)</a:t>
            </a:r>
            <a:endParaRPr/>
          </a:p>
        </p:txBody>
      </p:sp>
      <p:sp>
        <p:nvSpPr>
          <p:cNvPr id="7" name="ZoneTexte 6"/>
          <p:cNvSpPr txBox="1"/>
          <p:nvPr/>
        </p:nvSpPr>
        <p:spPr bwMode="auto">
          <a:xfrm>
            <a:off x="4296072" y="3053278"/>
            <a:ext cx="4668416" cy="1969770"/>
          </a:xfrm>
          <a:prstGeom prst="rect">
            <a:avLst/>
          </a:prstGeom>
          <a:noFill/>
        </p:spPr>
        <p:txBody>
          <a:bodyPr wrap="square" rtlCol="0">
            <a:spAutoFit/>
          </a:bodyPr>
          <a:lstStyle/>
          <a:p>
            <a:pPr>
              <a:defRPr/>
            </a:pPr>
            <a:r>
              <a:rPr lang="fr-FR" sz="1600"/>
              <a:t>Vérifier taux effectif d’application</a:t>
            </a:r>
            <a:endParaRPr/>
          </a:p>
          <a:p>
            <a:pPr>
              <a:defRPr/>
            </a:pPr>
            <a:endParaRPr lang="fr-FR" sz="1600"/>
          </a:p>
          <a:p>
            <a:pPr>
              <a:defRPr/>
            </a:pPr>
            <a:r>
              <a:rPr lang="fr-FR" sz="1600"/>
              <a:t>Repenser choix des terrains (enseignement ou recherche qd possible)</a:t>
            </a:r>
            <a:endParaRPr/>
          </a:p>
          <a:p>
            <a:pPr>
              <a:defRPr/>
            </a:pPr>
            <a:endParaRPr lang="fr-FR" sz="1600"/>
          </a:p>
          <a:p>
            <a:pPr>
              <a:defRPr/>
            </a:pPr>
            <a:r>
              <a:rPr lang="fr-FR" sz="1400">
                <a:highlight>
                  <a:srgbClr val="FFFF00"/>
                </a:highlight>
              </a:rPr>
              <a:t>Discussion à mener dans les laboratoires et composantes</a:t>
            </a:r>
            <a:br>
              <a:rPr lang="fr-FR" sz="1400">
                <a:highlight>
                  <a:srgbClr val="FFFF00"/>
                </a:highlight>
              </a:rPr>
            </a:br>
            <a:r>
              <a:rPr lang="fr-FR" sz="1400">
                <a:highlight>
                  <a:srgbClr val="FFFF00"/>
                </a:highlight>
              </a:rPr>
              <a:t>https://apps.labos1point5.org/travels-simulator</a:t>
            </a:r>
            <a:endParaRPr/>
          </a:p>
        </p:txBody>
      </p:sp>
      <p:sp>
        <p:nvSpPr>
          <p:cNvPr id="11" name="ZoneTexte 10"/>
          <p:cNvSpPr txBox="1"/>
          <p:nvPr/>
        </p:nvSpPr>
        <p:spPr bwMode="auto">
          <a:xfrm>
            <a:off x="1657927" y="5425639"/>
            <a:ext cx="5822176" cy="369332"/>
          </a:xfrm>
          <a:prstGeom prst="rect">
            <a:avLst/>
          </a:prstGeom>
          <a:noFill/>
        </p:spPr>
        <p:txBody>
          <a:bodyPr wrap="square">
            <a:spAutoFit/>
          </a:bodyPr>
          <a:lstStyle/>
          <a:p>
            <a:pPr>
              <a:defRPr/>
            </a:pPr>
            <a:r>
              <a:rPr lang="fr-FR" sz="1800" b="1">
                <a:solidFill>
                  <a:schemeClr val="accent6"/>
                </a:solidFill>
              </a:rPr>
              <a:t>Diminuer de 10 à 20% les déplacements</a:t>
            </a:r>
            <a:endParaRPr lang="fr-FR" b="1"/>
          </a:p>
        </p:txBody>
      </p:sp>
      <p:sp>
        <p:nvSpPr>
          <p:cNvPr id="13" name="ZoneTexte 12"/>
          <p:cNvSpPr txBox="1"/>
          <p:nvPr/>
        </p:nvSpPr>
        <p:spPr bwMode="auto">
          <a:xfrm>
            <a:off x="1663897" y="5807005"/>
            <a:ext cx="6436495" cy="646331"/>
          </a:xfrm>
          <a:prstGeom prst="rect">
            <a:avLst/>
          </a:prstGeom>
          <a:noFill/>
        </p:spPr>
        <p:txBody>
          <a:bodyPr wrap="square">
            <a:spAutoFit/>
          </a:bodyPr>
          <a:lstStyle/>
          <a:p>
            <a:pPr>
              <a:defRPr/>
            </a:pPr>
            <a:r>
              <a:rPr lang="fr-FR" sz="1800">
                <a:solidFill>
                  <a:schemeClr val="accent6"/>
                </a:solidFill>
                <a:highlight>
                  <a:srgbClr val="FFFF00"/>
                </a:highlight>
              </a:rPr>
              <a:t>Vigilance équité entre les personnels (début de carrière vs déjà établi, cobénéfice partage travail/vie familial)</a:t>
            </a:r>
            <a:endParaRPr lang="fr-FR">
              <a:highlight>
                <a:srgbClr val="FFFF00"/>
              </a:highligh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5" name="Image 14"/>
          <p:cNvPicPr>
            <a:picLocks noChangeAspect="1"/>
          </p:cNvPicPr>
          <p:nvPr/>
        </p:nvPicPr>
        <p:blipFill>
          <a:blip r:embed="rId2"/>
          <a:srcRect l="30504" t="19741" r="33723" b="41435"/>
          <a:stretch/>
        </p:blipFill>
        <p:spPr bwMode="auto">
          <a:xfrm>
            <a:off x="79995" y="1858351"/>
            <a:ext cx="6377941" cy="3893715"/>
          </a:xfrm>
          <a:prstGeom prst="rect">
            <a:avLst/>
          </a:prstGeom>
        </p:spPr>
      </p:pic>
      <p:sp>
        <p:nvSpPr>
          <p:cNvPr id="2" name="ZoneTexte 1"/>
          <p:cNvSpPr txBox="1"/>
          <p:nvPr/>
        </p:nvSpPr>
        <p:spPr bwMode="auto">
          <a:xfrm>
            <a:off x="364323" y="260648"/>
            <a:ext cx="7199408" cy="923330"/>
          </a:xfrm>
          <a:prstGeom prst="rect">
            <a:avLst/>
          </a:prstGeom>
          <a:noFill/>
        </p:spPr>
        <p:txBody>
          <a:bodyPr wrap="none" rtlCol="0">
            <a:spAutoFit/>
          </a:bodyPr>
          <a:lstStyle/>
          <a:p>
            <a:pPr algn="ctr">
              <a:defRPr/>
            </a:pPr>
            <a:r>
              <a:rPr lang="fr-FR" sz="2700" b="1"/>
              <a:t>Emissions d’un laboratoire de recherche </a:t>
            </a:r>
            <a:br>
              <a:rPr lang="fr-FR" sz="2700" b="1"/>
            </a:br>
            <a:r>
              <a:rPr lang="fr-FR" sz="2700" b="1"/>
              <a:t>(données GDR labos 1.5)</a:t>
            </a:r>
            <a:endParaRPr/>
          </a:p>
        </p:txBody>
      </p:sp>
      <p:sp>
        <p:nvSpPr>
          <p:cNvPr id="4" name="ZoneTexte 3"/>
          <p:cNvSpPr txBox="1"/>
          <p:nvPr/>
        </p:nvSpPr>
        <p:spPr bwMode="auto">
          <a:xfrm>
            <a:off x="6589299" y="1425185"/>
            <a:ext cx="4575572" cy="300082"/>
          </a:xfrm>
          <a:prstGeom prst="rect">
            <a:avLst/>
          </a:prstGeom>
          <a:noFill/>
        </p:spPr>
        <p:txBody>
          <a:bodyPr wrap="square">
            <a:spAutoFit/>
          </a:bodyPr>
          <a:lstStyle/>
          <a:p>
            <a:pPr>
              <a:defRPr/>
            </a:pPr>
            <a:r>
              <a:rPr lang="fr-FR" sz="1350"/>
              <a:t>https://labos1point5.org</a:t>
            </a:r>
            <a:endParaRPr/>
          </a:p>
        </p:txBody>
      </p:sp>
      <p:pic>
        <p:nvPicPr>
          <p:cNvPr id="5" name="Image 4"/>
          <p:cNvPicPr>
            <a:picLocks noChangeAspect="1"/>
          </p:cNvPicPr>
          <p:nvPr/>
        </p:nvPicPr>
        <p:blipFill>
          <a:blip r:embed="rId3"/>
          <a:srcRect l="2451" t="13823" r="77647" b="72523"/>
          <a:stretch/>
        </p:blipFill>
        <p:spPr bwMode="auto">
          <a:xfrm>
            <a:off x="7164288" y="900398"/>
            <a:ext cx="1160158" cy="497467"/>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7" name="Image 6"/>
          <p:cNvPicPr>
            <a:picLocks noChangeAspect="1"/>
          </p:cNvPicPr>
          <p:nvPr/>
        </p:nvPicPr>
        <p:blipFill>
          <a:blip r:embed="rId2"/>
          <a:srcRect l="2156" t="13412" r="22549" b="14039"/>
          <a:stretch/>
        </p:blipFill>
        <p:spPr bwMode="auto">
          <a:xfrm>
            <a:off x="5692" y="1743766"/>
            <a:ext cx="6830293" cy="4064603"/>
          </a:xfrm>
          <a:prstGeom prst="rect">
            <a:avLst/>
          </a:prstGeom>
        </p:spPr>
      </p:pic>
      <p:sp>
        <p:nvSpPr>
          <p:cNvPr id="2" name="ZoneTexte 1"/>
          <p:cNvSpPr txBox="1"/>
          <p:nvPr/>
        </p:nvSpPr>
        <p:spPr bwMode="auto">
          <a:xfrm>
            <a:off x="7000364" y="1940131"/>
            <a:ext cx="1755512" cy="3208571"/>
          </a:xfrm>
          <a:prstGeom prst="rect">
            <a:avLst/>
          </a:prstGeom>
          <a:noFill/>
        </p:spPr>
        <p:txBody>
          <a:bodyPr wrap="square" rtlCol="0">
            <a:spAutoFit/>
          </a:bodyPr>
          <a:lstStyle/>
          <a:p>
            <a:pPr>
              <a:defRPr/>
            </a:pPr>
            <a:endParaRPr lang="fr-FR" sz="1350"/>
          </a:p>
          <a:p>
            <a:pPr>
              <a:defRPr/>
            </a:pPr>
            <a:r>
              <a:rPr lang="fr-FR" sz="1350"/>
              <a:t>Réduire l’empreinte = réduire moyens et longs courriers</a:t>
            </a:r>
            <a:endParaRPr/>
          </a:p>
          <a:p>
            <a:pPr>
              <a:defRPr/>
            </a:pPr>
            <a:endParaRPr lang="fr-FR" sz="1350"/>
          </a:p>
          <a:p>
            <a:pPr>
              <a:defRPr/>
            </a:pPr>
            <a:r>
              <a:rPr lang="fr-FR" sz="1350"/>
              <a:t>=&gt; Majorité de l’empreinte sans report possible</a:t>
            </a:r>
            <a:endParaRPr/>
          </a:p>
          <a:p>
            <a:pPr>
              <a:defRPr/>
            </a:pPr>
            <a:endParaRPr lang="fr-FR" sz="1350"/>
          </a:p>
          <a:p>
            <a:pPr>
              <a:defRPr/>
            </a:pPr>
            <a:r>
              <a:rPr lang="fr-FR" sz="1350"/>
              <a:t>Quid de certains aspects fondamentaux de nos métiers (terrain, expérimental)??</a:t>
            </a:r>
            <a:endParaRPr/>
          </a:p>
        </p:txBody>
      </p:sp>
      <p:sp>
        <p:nvSpPr>
          <p:cNvPr id="4" name="ZoneTexte 3"/>
          <p:cNvSpPr txBox="1"/>
          <p:nvPr/>
        </p:nvSpPr>
        <p:spPr bwMode="auto">
          <a:xfrm>
            <a:off x="364323" y="260648"/>
            <a:ext cx="7199408" cy="923330"/>
          </a:xfrm>
          <a:prstGeom prst="rect">
            <a:avLst/>
          </a:prstGeom>
          <a:noFill/>
        </p:spPr>
        <p:txBody>
          <a:bodyPr wrap="none" rtlCol="0">
            <a:spAutoFit/>
          </a:bodyPr>
          <a:lstStyle/>
          <a:p>
            <a:pPr algn="ctr">
              <a:defRPr/>
            </a:pPr>
            <a:r>
              <a:rPr lang="fr-FR" sz="2700" b="1"/>
              <a:t>Emissions d’un laboratoire de recherche </a:t>
            </a:r>
            <a:br>
              <a:rPr lang="fr-FR" sz="2700" b="1"/>
            </a:br>
            <a:r>
              <a:rPr lang="fr-FR" sz="2700" b="1"/>
              <a:t>(données GDR labos 1.5)</a:t>
            </a:r>
            <a:endParaRPr/>
          </a:p>
        </p:txBody>
      </p:sp>
      <p:sp>
        <p:nvSpPr>
          <p:cNvPr id="5" name="ZoneTexte 4"/>
          <p:cNvSpPr txBox="1"/>
          <p:nvPr/>
        </p:nvSpPr>
        <p:spPr bwMode="auto">
          <a:xfrm>
            <a:off x="6589299" y="1425185"/>
            <a:ext cx="4575572" cy="300082"/>
          </a:xfrm>
          <a:prstGeom prst="rect">
            <a:avLst/>
          </a:prstGeom>
          <a:noFill/>
        </p:spPr>
        <p:txBody>
          <a:bodyPr wrap="square">
            <a:spAutoFit/>
          </a:bodyPr>
          <a:lstStyle/>
          <a:p>
            <a:pPr>
              <a:defRPr/>
            </a:pPr>
            <a:r>
              <a:rPr lang="fr-FR" sz="1350"/>
              <a:t>https://labos1point5.org</a:t>
            </a:r>
            <a:endParaRPr/>
          </a:p>
        </p:txBody>
      </p:sp>
      <p:pic>
        <p:nvPicPr>
          <p:cNvPr id="9" name="Image 8"/>
          <p:cNvPicPr>
            <a:picLocks noChangeAspect="1"/>
          </p:cNvPicPr>
          <p:nvPr/>
        </p:nvPicPr>
        <p:blipFill>
          <a:blip r:embed="rId3"/>
          <a:srcRect l="2451" t="13823" r="77647" b="72523"/>
          <a:stretch/>
        </p:blipFill>
        <p:spPr bwMode="auto">
          <a:xfrm>
            <a:off x="7164288" y="900398"/>
            <a:ext cx="1160158" cy="49746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 name="Image 10"/>
          <p:cNvPicPr>
            <a:picLocks noChangeAspect="1"/>
          </p:cNvPicPr>
          <p:nvPr/>
        </p:nvPicPr>
        <p:blipFill>
          <a:blip r:embed="rId2"/>
          <a:srcRect l="29364" t="19503" r="23263" b="41274"/>
          <a:stretch/>
        </p:blipFill>
        <p:spPr bwMode="auto">
          <a:xfrm>
            <a:off x="841621" y="1929816"/>
            <a:ext cx="8012972" cy="3731904"/>
          </a:xfrm>
          <a:prstGeom prst="rect">
            <a:avLst/>
          </a:prstGeom>
        </p:spPr>
      </p:pic>
      <p:sp>
        <p:nvSpPr>
          <p:cNvPr id="6" name="Rectangle 5"/>
          <p:cNvSpPr/>
          <p:nvPr/>
        </p:nvSpPr>
        <p:spPr bwMode="auto">
          <a:xfrm>
            <a:off x="6915150" y="1725930"/>
            <a:ext cx="2034540" cy="857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1350"/>
          </a:p>
        </p:txBody>
      </p:sp>
      <p:sp>
        <p:nvSpPr>
          <p:cNvPr id="7" name="Rectangle 6"/>
          <p:cNvSpPr/>
          <p:nvPr/>
        </p:nvSpPr>
        <p:spPr bwMode="auto">
          <a:xfrm>
            <a:off x="4080510" y="2333574"/>
            <a:ext cx="1405890" cy="31985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1350"/>
          </a:p>
        </p:txBody>
      </p:sp>
      <p:sp>
        <p:nvSpPr>
          <p:cNvPr id="2" name="ZoneTexte 1"/>
          <p:cNvSpPr txBox="1"/>
          <p:nvPr/>
        </p:nvSpPr>
        <p:spPr bwMode="auto">
          <a:xfrm>
            <a:off x="364323" y="260648"/>
            <a:ext cx="7199408" cy="923330"/>
          </a:xfrm>
          <a:prstGeom prst="rect">
            <a:avLst/>
          </a:prstGeom>
          <a:noFill/>
        </p:spPr>
        <p:txBody>
          <a:bodyPr wrap="none" rtlCol="0">
            <a:spAutoFit/>
          </a:bodyPr>
          <a:lstStyle/>
          <a:p>
            <a:pPr algn="ctr">
              <a:defRPr/>
            </a:pPr>
            <a:r>
              <a:rPr lang="fr-FR" sz="2700" b="1"/>
              <a:t>Emissions d’un laboratoire de recherche </a:t>
            </a:r>
            <a:br>
              <a:rPr lang="fr-FR" sz="2700" b="1"/>
            </a:br>
            <a:r>
              <a:rPr lang="fr-FR" sz="2700" b="1"/>
              <a:t>(données GDR labos 1.5)</a:t>
            </a:r>
            <a:endParaRPr/>
          </a:p>
        </p:txBody>
      </p:sp>
      <p:sp>
        <p:nvSpPr>
          <p:cNvPr id="4" name="ZoneTexte 3"/>
          <p:cNvSpPr txBox="1"/>
          <p:nvPr/>
        </p:nvSpPr>
        <p:spPr bwMode="auto">
          <a:xfrm>
            <a:off x="6589299" y="1425185"/>
            <a:ext cx="4575572" cy="300082"/>
          </a:xfrm>
          <a:prstGeom prst="rect">
            <a:avLst/>
          </a:prstGeom>
          <a:noFill/>
        </p:spPr>
        <p:txBody>
          <a:bodyPr wrap="square">
            <a:spAutoFit/>
          </a:bodyPr>
          <a:lstStyle/>
          <a:p>
            <a:pPr>
              <a:defRPr/>
            </a:pPr>
            <a:r>
              <a:rPr lang="fr-FR" sz="1350"/>
              <a:t>https://labos1point5.org</a:t>
            </a:r>
            <a:endParaRPr/>
          </a:p>
        </p:txBody>
      </p:sp>
      <p:pic>
        <p:nvPicPr>
          <p:cNvPr id="5" name="Image 4"/>
          <p:cNvPicPr>
            <a:picLocks noChangeAspect="1"/>
          </p:cNvPicPr>
          <p:nvPr/>
        </p:nvPicPr>
        <p:blipFill>
          <a:blip r:embed="rId3"/>
          <a:srcRect l="2451" t="13823" r="77647" b="72523"/>
          <a:stretch/>
        </p:blipFill>
        <p:spPr bwMode="auto">
          <a:xfrm>
            <a:off x="7164288" y="900398"/>
            <a:ext cx="1160158" cy="497467"/>
          </a:xfrm>
          <a:prstGeom prst="rect">
            <a:avLst/>
          </a:prstGeom>
        </p:spPr>
      </p:pic>
    </p:spTree>
  </p:cSld>
  <p:clrMapOvr>
    <a:masterClrMapping/>
  </p:clrMapOvr>
</p:sld>
</file>

<file path=ppt/theme/theme1.xml><?xml version="1.0" encoding="utf-8"?>
<a:theme xmlns:a="http://schemas.openxmlformats.org/drawingml/2006/main" name="2_UPSACLAY">
  <a:themeElements>
    <a:clrScheme name="UPSACLAY 1">
      <a:dk1>
        <a:srgbClr val="63003C"/>
      </a:dk1>
      <a:lt1>
        <a:srgbClr val="FFFFFF"/>
      </a:lt1>
      <a:dk2>
        <a:srgbClr val="303E48"/>
      </a:dk2>
      <a:lt2>
        <a:srgbClr val="BDC4BC"/>
      </a:lt2>
      <a:accent1>
        <a:srgbClr val="DA5200"/>
      </a:accent1>
      <a:accent2>
        <a:srgbClr val="006996"/>
      </a:accent2>
      <a:accent3>
        <a:srgbClr val="FFFFFF"/>
      </a:accent3>
      <a:accent4>
        <a:srgbClr val="86B700"/>
      </a:accent4>
      <a:accent5>
        <a:srgbClr val="464595"/>
      </a:accent5>
      <a:accent6>
        <a:srgbClr val="80143C"/>
      </a:accent6>
      <a:hlink>
        <a:srgbClr val="63003C"/>
      </a:hlink>
      <a:folHlink>
        <a:srgbClr val="B8ACD7"/>
      </a:folHlink>
    </a:clrScheme>
    <a:fontScheme name="Université Paris-Saclay">
      <a:majorFont>
        <a:latin typeface="Open Sans"/>
        <a:ea typeface="Arial"/>
        <a:cs typeface="Arial Unicode MS"/>
      </a:majorFont>
      <a:minorFont>
        <a:latin typeface="Open Sans"/>
        <a:ea typeface="Arial"/>
        <a:cs typeface="Arial Unicode MS"/>
      </a:minorFont>
    </a:fontScheme>
    <a:fmtScheme name="Thème 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1684</Words>
  <Application>Microsoft Office PowerPoint</Application>
  <DocSecurity>0</DocSecurity>
  <PresentationFormat>Affichage à l'écran (4:3)</PresentationFormat>
  <Paragraphs>234</Paragraphs>
  <Slides>16</Slides>
  <Notes>0</Notes>
  <HiddenSlides>1</HiddenSlides>
  <MMClips>0</MMClips>
  <ScaleCrop>false</ScaleCrop>
  <HeadingPairs>
    <vt:vector size="8" baseType="variant">
      <vt:variant>
        <vt:lpstr>Polices utilisées</vt:lpstr>
      </vt:variant>
      <vt:variant>
        <vt:i4>4</vt:i4>
      </vt:variant>
      <vt:variant>
        <vt:lpstr>Thème</vt:lpstr>
      </vt:variant>
      <vt:variant>
        <vt:i4>1</vt:i4>
      </vt:variant>
      <vt:variant>
        <vt:lpstr>Serveurs OLE incorporés</vt:lpstr>
      </vt:variant>
      <vt:variant>
        <vt:i4>1</vt:i4>
      </vt:variant>
      <vt:variant>
        <vt:lpstr>Titres des diapositives</vt:lpstr>
      </vt:variant>
      <vt:variant>
        <vt:i4>16</vt:i4>
      </vt:variant>
    </vt:vector>
  </HeadingPairs>
  <TitlesOfParts>
    <vt:vector size="22" baseType="lpstr">
      <vt:lpstr>Arial Unicode MS</vt:lpstr>
      <vt:lpstr>Arial</vt:lpstr>
      <vt:lpstr>Open Sans</vt:lpstr>
      <vt:lpstr>Poppins</vt:lpstr>
      <vt:lpstr>2_UPSACLAY</vt:lpstr>
      <vt:lpstr>oleObj</vt:lpstr>
      <vt:lpstr>Plan de sobriété énergétique (périmètre employeur) </vt:lpstr>
      <vt:lpstr>Le plan de sobriété énergétique</vt:lpstr>
      <vt:lpstr>Les (sur)coûts énergétiques estimés en 2022 et 2023*</vt:lpstr>
      <vt:lpstr>Le plan de sobriété énergétique</vt:lpstr>
      <vt:lpstr>Le plan de sobriété énergétique</vt:lpstr>
      <vt:lpstr>Le plan de sobriété énergétique</vt:lpstr>
      <vt:lpstr>Présentation PowerPoint</vt:lpstr>
      <vt:lpstr>Présentation PowerPoint</vt:lpstr>
      <vt:lpstr>Présentation PowerPoint</vt:lpstr>
      <vt:lpstr>Présentation PowerPoint</vt:lpstr>
      <vt:lpstr>Le plan de sobriété énergétique</vt:lpstr>
      <vt:lpstr>Exemple de Mesures de sobriété spécifiques INSERM</vt:lpstr>
      <vt:lpstr>Présentation PowerPoint</vt:lpstr>
      <vt:lpstr>Présentation PowerPoint</vt:lpstr>
      <vt:lpstr>Présentation PowerPoint</vt:lpstr>
      <vt:lpstr>Mieux comprendre les enjeux</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Virginie Paris</dc:creator>
  <cp:keywords/>
  <dc:description>Modèle de présentation PowerPoint au format 4/3e</dc:description>
  <cp:lastModifiedBy>JC Le Clech</cp:lastModifiedBy>
  <cp:revision>974</cp:revision>
  <dcterms:created xsi:type="dcterms:W3CDTF">2020-02-07T10:36:28Z</dcterms:created>
  <dcterms:modified xsi:type="dcterms:W3CDTF">2023-06-06T14:17:45Z</dcterms:modified>
  <cp:category>Présentation</cp:category>
  <dc:identifier/>
  <cp:contentStatus/>
  <dc:language/>
  <cp:version/>
</cp:coreProperties>
</file>