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79" r:id="rId3"/>
    <p:sldId id="278" r:id="rId4"/>
    <p:sldId id="281" r:id="rId5"/>
    <p:sldId id="280" r:id="rId6"/>
    <p:sldId id="257" r:id="rId7"/>
    <p:sldId id="284" r:id="rId8"/>
    <p:sldId id="283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B050"/>
    <a:srgbClr val="C2B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6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6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7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2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1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38A7C-C6C8-417A-8CE1-CB15FDFECC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doc-projets.ias.u-psud.fr/redmine/projects/commission-verte/wiki/27-10-202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93106"/>
            <a:ext cx="9144000" cy="1091503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Commission </a:t>
            </a:r>
            <a:r>
              <a:rPr lang="en-US" dirty="0" err="1" smtClean="0">
                <a:latin typeface="Algerian" panose="04020705040A02060702" pitchFamily="82" charset="0"/>
              </a:rPr>
              <a:t>verte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302714"/>
            <a:ext cx="9144000" cy="1655762"/>
          </a:xfrm>
        </p:spPr>
        <p:txBody>
          <a:bodyPr/>
          <a:lstStyle/>
          <a:p>
            <a:r>
              <a:rPr lang="fr-FR" dirty="0" smtClean="0">
                <a:latin typeface="Gadugi" panose="020B0502040204020203" pitchFamily="34" charset="0"/>
                <a:ea typeface="Gadugi" panose="020B0502040204020203" pitchFamily="34" charset="0"/>
              </a:rPr>
              <a:t>Présentation en conseil de laboratoire le 29/02/2024</a:t>
            </a:r>
            <a:endParaRPr lang="fr-F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706" t="17107" r="5633" b="-1"/>
          <a:stretch/>
        </p:blipFill>
        <p:spPr>
          <a:xfrm>
            <a:off x="4076905" y="2258568"/>
            <a:ext cx="4041600" cy="3882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Les news de l’université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857719" y="1315764"/>
            <a:ext cx="993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Politique et plan d’actions « Recherche et développement soutenable » à l’Université Paris-Saclay</a:t>
            </a:r>
            <a:endParaRPr lang="fr-FR" b="1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979525" y="1592507"/>
            <a:ext cx="8832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3"/>
              </a:rPr>
              <a:t>https://</a:t>
            </a:r>
            <a:r>
              <a:rPr lang="fr-FR" sz="1200" dirty="0" smtClean="0">
                <a:hlinkClick r:id="rId3"/>
              </a:rPr>
              <a:t>idoc-projets.ias.u-psud.fr/redmine/projects/commission-verte/wiki/27-10-2023</a:t>
            </a:r>
            <a:endParaRPr lang="fr-FR" sz="1200" dirty="0" smtClean="0"/>
          </a:p>
          <a:p>
            <a:endParaRPr lang="fr-FR" sz="1200" dirty="0"/>
          </a:p>
        </p:txBody>
      </p:sp>
      <p:sp>
        <p:nvSpPr>
          <p:cNvPr id="13" name="Rectangle 12"/>
          <p:cNvSpPr/>
          <p:nvPr/>
        </p:nvSpPr>
        <p:spPr>
          <a:xfrm>
            <a:off x="844176" y="3108163"/>
            <a:ext cx="418459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dirty="0"/>
              <a:t>Les entités organisant des appels à projet de recherche à l’Université devront intégrer à la grille d’évaluation une dimension sur la manière dont le projet se place vis-à-vis de la transition </a:t>
            </a:r>
            <a:r>
              <a:rPr lang="fr-FR" dirty="0" smtClean="0"/>
              <a:t>écologique.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6833540" y="3151307"/>
            <a:ext cx="459970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dirty="0"/>
              <a:t>L’université vise à réduire de 20% d’ici à 2025 les émissions de GES liées aux déplacements </a:t>
            </a:r>
            <a:r>
              <a:rPr lang="fr-FR" dirty="0" smtClean="0"/>
              <a:t>professionnels.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44176" y="5306077"/>
            <a:ext cx="418459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dirty="0"/>
              <a:t>Réutilisation et valorisation des équipements </a:t>
            </a:r>
            <a:r>
              <a:rPr lang="fr-FR" dirty="0" smtClean="0"/>
              <a:t>existants.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833541" y="4938066"/>
            <a:ext cx="4599709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dirty="0"/>
              <a:t>Engage chaque unité, selon son contexte propre, à prendre </a:t>
            </a:r>
            <a:r>
              <a:rPr lang="fr-FR" dirty="0" smtClean="0"/>
              <a:t>des mesures </a:t>
            </a:r>
            <a:r>
              <a:rPr lang="fr-FR" dirty="0"/>
              <a:t>limitant les transports aériens et routiers liés à l’activité de </a:t>
            </a:r>
            <a:r>
              <a:rPr lang="fr-FR" dirty="0" smtClean="0"/>
              <a:t>recherche + </a:t>
            </a:r>
            <a:r>
              <a:rPr lang="fr-FR" dirty="0"/>
              <a:t>entamer une réflexion sur les accueils des personnes extérieurs qui utilisent ces modes de </a:t>
            </a:r>
            <a:r>
              <a:rPr lang="fr-FR" dirty="0" smtClean="0"/>
              <a:t>transports.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844176" y="6046061"/>
            <a:ext cx="418459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Réduire la consommation d’électricité et d’eau là où c’est possible.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21100">
            <a:off x="8693383" y="3946144"/>
            <a:ext cx="1115415" cy="9849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368" y="3487108"/>
            <a:ext cx="535191" cy="719437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8368" y="5671521"/>
            <a:ext cx="541711" cy="561774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2470330" y="2031976"/>
            <a:ext cx="8962918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 algn="just"/>
            <a:r>
              <a:rPr lang="fr-FR" sz="1400" dirty="0" smtClean="0"/>
              <a:t>Objectif de l’engagement européen : - 55% en 2030 /r à 1950</a:t>
            </a:r>
          </a:p>
          <a:p>
            <a:pPr marL="179388" indent="-179388" algn="just"/>
            <a:r>
              <a:rPr lang="fr-FR" sz="1400" dirty="0" smtClean="0"/>
              <a:t>Objectif à l’échelle de la France : -4.7% / an</a:t>
            </a:r>
            <a:endParaRPr lang="fr-FR" sz="1400" dirty="0"/>
          </a:p>
          <a:p>
            <a:pPr marL="179388" indent="-179388" algn="just"/>
            <a:r>
              <a:rPr lang="fr-FR" sz="1400" dirty="0" smtClean="0"/>
              <a:t>Objectif du Ministère de l’Enseignement Supérieur de la Recherche : -2% par an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837349" y="2031976"/>
            <a:ext cx="1511175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Baisse d’émissions de GES</a:t>
            </a:r>
          </a:p>
        </p:txBody>
      </p:sp>
    </p:spTree>
    <p:extLst>
      <p:ext uri="{BB962C8B-B14F-4D97-AF65-F5344CB8AC3E}">
        <p14:creationId xmlns:p14="http://schemas.microsoft.com/office/powerpoint/2010/main" val="33801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Les news DU CNRS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991311" y="1312517"/>
            <a:ext cx="379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r>
              <a:rPr lang="fr-FR" dirty="0">
                <a:solidFill>
                  <a:srgbClr val="00B050"/>
                </a:solidFill>
              </a:rPr>
              <a:t>Avis 2022-43 </a:t>
            </a:r>
            <a:r>
              <a:rPr lang="fr-FR" dirty="0"/>
              <a:t>du COMETS du CNRS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9833" y="1855473"/>
            <a:ext cx="1035924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73050" indent="-273050" algn="just" defTabSz="269875"/>
            <a:r>
              <a:rPr lang="fr-FR" dirty="0"/>
              <a:t>&gt;&gt; </a:t>
            </a:r>
            <a:r>
              <a:rPr lang="fr-FR" b="1" dirty="0"/>
              <a:t>la prise en compte des impacts environnementaux de la recherche doit être considérée comme relevant </a:t>
            </a:r>
            <a:r>
              <a:rPr lang="fr-FR" b="1" dirty="0" smtClean="0"/>
              <a:t>de </a:t>
            </a:r>
            <a:r>
              <a:rPr lang="fr-FR" b="1" dirty="0"/>
              <a:t>l’éthique de la recherche, </a:t>
            </a:r>
            <a:r>
              <a:rPr lang="fr-FR" dirty="0"/>
              <a:t>au même titre que le respect de la personne humaine ou de l’animal </a:t>
            </a:r>
            <a:r>
              <a:rPr lang="fr-FR" dirty="0" smtClean="0"/>
              <a:t>d’expérimentation</a:t>
            </a:r>
            <a:r>
              <a:rPr lang="fr-FR" dirty="0"/>
              <a:t>. </a:t>
            </a:r>
          </a:p>
          <a:p>
            <a:pPr algn="just" defTabSz="269875"/>
            <a:endParaRPr lang="fr-FR" dirty="0"/>
          </a:p>
          <a:p>
            <a:pPr algn="just" defTabSz="269875"/>
            <a:r>
              <a:rPr lang="fr-FR" dirty="0"/>
              <a:t>&gt;&gt; réfléchir à l’impact « au quotidien » de la recherche </a:t>
            </a:r>
          </a:p>
          <a:p>
            <a:pPr algn="just" defTabSz="269875"/>
            <a:endParaRPr lang="fr-FR" dirty="0"/>
          </a:p>
          <a:p>
            <a:pPr marL="355600" indent="-355600" algn="just" defTabSz="269875"/>
            <a:r>
              <a:rPr lang="fr-FR" dirty="0"/>
              <a:t>&gt;&gt; s’interroger sur l’empreinte environnementale des sujets de la recherche ainsi que des voies pour les </a:t>
            </a:r>
            <a:r>
              <a:rPr lang="fr-FR" dirty="0" smtClean="0"/>
              <a:t>traiter </a:t>
            </a:r>
            <a:r>
              <a:rPr lang="fr-FR" dirty="0"/>
              <a:t>(BGES, dégradation de la biosphère, </a:t>
            </a:r>
            <a:r>
              <a:rPr lang="fr-FR" dirty="0" err="1"/>
              <a:t>etc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79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Les news DU CNRS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991311" y="1594766"/>
            <a:ext cx="823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r>
              <a:rPr lang="fr-FR" dirty="0"/>
              <a:t>Prospective INSU =&gt; Groupe « Défi Climatique et Ecologique »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39833" y="2109847"/>
            <a:ext cx="1035924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defTabSz="269875"/>
            <a:r>
              <a:rPr lang="fr-FR" dirty="0" smtClean="0"/>
              <a:t>&gt;&gt; mener des discussions au sein des labos  autour de la </a:t>
            </a:r>
            <a:r>
              <a:rPr lang="fr-FR" dirty="0"/>
              <a:t>responsabilité </a:t>
            </a:r>
            <a:r>
              <a:rPr lang="fr-FR" dirty="0" smtClean="0"/>
              <a:t>de la recherche AA vis-à-vis </a:t>
            </a:r>
            <a:r>
              <a:rPr lang="fr-FR" dirty="0"/>
              <a:t>de la transition écologique.</a:t>
            </a:r>
            <a:endParaRPr lang="fr-FR" dirty="0" smtClean="0"/>
          </a:p>
          <a:p>
            <a:pPr algn="just" defTabSz="269875"/>
            <a:endParaRPr lang="fr-FR" dirty="0"/>
          </a:p>
          <a:p>
            <a:pPr algn="just" defTabSz="269875"/>
            <a:r>
              <a:rPr lang="fr-FR" dirty="0" smtClean="0"/>
              <a:t>&gt;&gt; visite d’un membre de la prospective dans le labo (surement couplé avec la présentation du BGES du labo)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530129" y="3993038"/>
            <a:ext cx="11368946" cy="2318972"/>
            <a:chOff x="530129" y="4337421"/>
            <a:chExt cx="11368946" cy="2318972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129" y="4337421"/>
              <a:ext cx="4251457" cy="1473697"/>
            </a:xfrm>
            <a:prstGeom prst="rect">
              <a:avLst/>
            </a:prstGeom>
            <a:ln>
              <a:solidFill>
                <a:srgbClr val="D10DA7"/>
              </a:solidFill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68392" y="5132179"/>
              <a:ext cx="9030683" cy="1524214"/>
            </a:xfrm>
            <a:prstGeom prst="rect">
              <a:avLst/>
            </a:prstGeom>
            <a:ln w="38100">
              <a:solidFill>
                <a:srgbClr val="D10DA7"/>
              </a:solidFill>
            </a:ln>
          </p:spPr>
        </p:pic>
        <p:sp>
          <p:nvSpPr>
            <p:cNvPr id="13" name="ZoneTexte 12"/>
            <p:cNvSpPr txBox="1"/>
            <p:nvPr/>
          </p:nvSpPr>
          <p:spPr>
            <a:xfrm>
              <a:off x="4987515" y="4405756"/>
              <a:ext cx="3715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i="1" dirty="0" smtClean="0"/>
                <a:t>2 tonnes/pers/an d’ici 2050 =&gt; rester en dessous des 2°C de réchauffement</a:t>
              </a:r>
              <a:endParaRPr lang="fr-FR" i="1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8909311" y="4427938"/>
              <a:ext cx="29897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i="1" dirty="0" smtClean="0"/>
                <a:t>1 AR Paris-New York en avion </a:t>
              </a:r>
              <a:r>
                <a:rPr lang="fr-FR" i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≈</a:t>
              </a:r>
              <a:r>
                <a:rPr lang="fr-FR" i="1" dirty="0" smtClean="0"/>
                <a:t> 1tCO2 </a:t>
              </a:r>
              <a:endParaRPr lang="fr-FR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60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761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Réflexions du dernier café vert (14/02/2024)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519721" y="1613496"/>
            <a:ext cx="9585854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fr-FR" b="1" dirty="0"/>
              <a:t>Q1 :</a:t>
            </a:r>
            <a:r>
              <a:rPr lang="fr-FR" dirty="0"/>
              <a:t> Pensez-vous qu’une réduction très significative des émissions de l’astrophysique soit souhaitable </a:t>
            </a:r>
            <a:r>
              <a:rPr lang="fr-FR" dirty="0" smtClean="0"/>
              <a:t>fut-ce </a:t>
            </a:r>
            <a:r>
              <a:rPr lang="fr-FR" dirty="0"/>
              <a:t>au prix d’une réduction des équipements tels que les TGIR et les missions spatiales ?  </a:t>
            </a:r>
            <a:endParaRPr lang="en-US" dirty="0"/>
          </a:p>
          <a:p>
            <a:pPr algn="just"/>
            <a:r>
              <a:rPr lang="fr-FR" dirty="0"/>
              <a:t> </a:t>
            </a:r>
            <a:endParaRPr lang="en-US" dirty="0"/>
          </a:p>
          <a:p>
            <a:pPr lvl="0" algn="just"/>
            <a:r>
              <a:rPr lang="fr-FR" b="1" dirty="0"/>
              <a:t>Q2 :</a:t>
            </a:r>
            <a:r>
              <a:rPr lang="fr-FR" dirty="0"/>
              <a:t> Dans le contexte de la crise climatique et environnementale, pensez-vous que les missions des </a:t>
            </a:r>
            <a:r>
              <a:rPr lang="fr-FR" dirty="0" err="1" smtClean="0"/>
              <a:t>astrophysicien·ne·s</a:t>
            </a:r>
            <a:r>
              <a:rPr lang="fr-FR" dirty="0" smtClean="0"/>
              <a:t> </a:t>
            </a:r>
            <a:r>
              <a:rPr lang="fr-FR" dirty="0"/>
              <a:t>doivent évoluer ? Si oui, dans quelle(s) direction(s) ?</a:t>
            </a:r>
            <a:endParaRPr lang="en-US" dirty="0"/>
          </a:p>
          <a:p>
            <a:pPr algn="just"/>
            <a:r>
              <a:rPr lang="fr-FR" dirty="0"/>
              <a:t> </a:t>
            </a:r>
            <a:endParaRPr lang="en-US" dirty="0"/>
          </a:p>
          <a:p>
            <a:pPr lvl="0" algn="just"/>
            <a:r>
              <a:rPr lang="fr-FR" b="1" dirty="0"/>
              <a:t>Q3 :</a:t>
            </a:r>
            <a:r>
              <a:rPr lang="fr-FR" dirty="0"/>
              <a:t> Selon vous, quels sont les obstacles principaux à un engagement des laboratoires et des personnels dans la baisse des émissions et plus généralement dans la lutte contre le réchauffement climatique 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82019" y="4006658"/>
            <a:ext cx="9928652" cy="2031325"/>
          </a:xfrm>
          <a:prstGeom prst="rect">
            <a:avLst/>
          </a:prstGeom>
          <a:solidFill>
            <a:schemeClr val="bg1"/>
          </a:solidFill>
          <a:ln>
            <a:solidFill>
              <a:srgbClr val="CC00CC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&gt;&gt; mettre en valeur les sujets de recherches basées sur des données déjà existantes</a:t>
            </a:r>
          </a:p>
          <a:p>
            <a:endParaRPr lang="fr-FR" dirty="0"/>
          </a:p>
          <a:p>
            <a:r>
              <a:rPr lang="fr-FR" dirty="0" smtClean="0"/>
              <a:t>&gt;&gt; prendre </a:t>
            </a:r>
            <a:r>
              <a:rPr lang="fr-FR" dirty="0"/>
              <a:t>en compte l’impact écologique et environnemental lors de l’arbitrage des projets, en tenant compte de leur coût et durée d’exploitation, et de leur apport scientifique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&gt;&gt; favoriser la collaboration, limiter les redondances d’équipements à l’échelle mondiale (mais dimension </a:t>
            </a:r>
            <a:r>
              <a:rPr lang="fr-FR" dirty="0" smtClean="0"/>
              <a:t>de prestige national </a:t>
            </a:r>
            <a:r>
              <a:rPr lang="fr-FR" dirty="0" smtClean="0"/>
              <a:t>de la recherche AA)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9011099" y="5893993"/>
            <a:ext cx="290710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CR à paraitre après relecture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91311" y="809108"/>
            <a:ext cx="246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17 personnes présentes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4648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Les actions en cours à l’IAS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18" y="1084203"/>
            <a:ext cx="8939035" cy="3673158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7093463" y="5179108"/>
            <a:ext cx="4128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BGES 2019 de l’IAS</a:t>
            </a:r>
          </a:p>
          <a:p>
            <a:endParaRPr lang="fr-FR" dirty="0" smtClean="0"/>
          </a:p>
          <a:p>
            <a:r>
              <a:rPr lang="fr-FR" dirty="0" smtClean="0"/>
              <a:t>&gt;&gt; grosso modo 13teqCO2 / agent</a:t>
            </a:r>
            <a:endParaRPr lang="fr-FR" dirty="0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65" y="3514265"/>
            <a:ext cx="6059360" cy="30099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490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Les actions en cours à l’IAS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5" name="Lune 14"/>
          <p:cNvSpPr/>
          <p:nvPr/>
        </p:nvSpPr>
        <p:spPr>
          <a:xfrm flipH="1">
            <a:off x="10153402" y="1033153"/>
            <a:ext cx="490364" cy="565747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991311" y="1359153"/>
            <a:ext cx="23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Leviers d’actions? 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1978699" y="2014019"/>
            <a:ext cx="162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Chauffage et Climatisation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705226" y="3641744"/>
            <a:ext cx="116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Transport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8989750" y="2339047"/>
            <a:ext cx="116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Achats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4204750" y="2483952"/>
            <a:ext cx="162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Energie électrique</a:t>
            </a:r>
            <a:endParaRPr lang="fr-FR" dirty="0"/>
          </a:p>
        </p:txBody>
      </p:sp>
      <p:grpSp>
        <p:nvGrpSpPr>
          <p:cNvPr id="27" name="Groupe 26"/>
          <p:cNvGrpSpPr/>
          <p:nvPr/>
        </p:nvGrpSpPr>
        <p:grpSpPr>
          <a:xfrm>
            <a:off x="6462799" y="2252001"/>
            <a:ext cx="1421871" cy="1400929"/>
            <a:chOff x="5762178" y="4074961"/>
            <a:chExt cx="1333830" cy="1314185"/>
          </a:xfrm>
        </p:grpSpPr>
        <p:sp>
          <p:nvSpPr>
            <p:cNvPr id="28" name="Ellipse 27"/>
            <p:cNvSpPr/>
            <p:nvPr/>
          </p:nvSpPr>
          <p:spPr>
            <a:xfrm>
              <a:off x="5767492" y="4075263"/>
              <a:ext cx="1328516" cy="1313883"/>
            </a:xfrm>
            <a:prstGeom prst="ellipse">
              <a:avLst/>
            </a:prstGeom>
            <a:solidFill>
              <a:srgbClr val="C2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" t="11093" r="-1573" b="-9992"/>
            <a:stretch/>
          </p:blipFill>
          <p:spPr>
            <a:xfrm>
              <a:off x="5762178" y="4074961"/>
              <a:ext cx="1328516" cy="131388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75" y="3130283"/>
            <a:ext cx="1392253" cy="1392253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t="11575" r="5360"/>
          <a:stretch/>
        </p:blipFill>
        <p:spPr>
          <a:xfrm>
            <a:off x="1901325" y="2660350"/>
            <a:ext cx="1434777" cy="141789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34" y="2708379"/>
            <a:ext cx="1369868" cy="1369868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4089027" y="5123022"/>
            <a:ext cx="3013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accent6"/>
                </a:solidFill>
              </a:rPr>
              <a:t>Installation de lumières </a:t>
            </a:r>
            <a:r>
              <a:rPr lang="fr-FR" dirty="0" err="1" smtClean="0">
                <a:solidFill>
                  <a:schemeClr val="accent6"/>
                </a:solidFill>
              </a:rPr>
              <a:t>LEDs</a:t>
            </a:r>
            <a:r>
              <a:rPr lang="fr-FR" dirty="0" smtClean="0"/>
              <a:t>,</a:t>
            </a:r>
            <a:br>
              <a:rPr lang="fr-FR" dirty="0" smtClean="0"/>
            </a:br>
            <a:r>
              <a:rPr lang="fr-FR" dirty="0" smtClean="0"/>
              <a:t>Bonnes pratiques (éteindre les machines quand elles ne sont pas utilisées)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8658452" y="4543775"/>
            <a:ext cx="2989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/>
                </a:solidFill>
              </a:rPr>
              <a:t>Mise en place de l’outil GMI par le groupe qualité</a:t>
            </a:r>
          </a:p>
          <a:p>
            <a:r>
              <a:rPr lang="fr-FR" dirty="0" smtClean="0"/>
              <a:t>Réduire les produits jetables</a:t>
            </a:r>
          </a:p>
          <a:p>
            <a:r>
              <a:rPr lang="fr-FR" dirty="0" smtClean="0"/>
              <a:t>Gestion des déchets</a:t>
            </a:r>
            <a:endParaRPr lang="fr-FR" dirty="0"/>
          </a:p>
        </p:txBody>
      </p:sp>
      <p:cxnSp>
        <p:nvCxnSpPr>
          <p:cNvPr id="35" name="Connecteur droit avec flèche 34"/>
          <p:cNvCxnSpPr>
            <a:stCxn id="30" idx="4"/>
          </p:cNvCxnSpPr>
          <p:nvPr/>
        </p:nvCxnSpPr>
        <p:spPr>
          <a:xfrm flipH="1">
            <a:off x="4900877" y="4522536"/>
            <a:ext cx="115725" cy="520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endCxn id="33" idx="0"/>
          </p:cNvCxnSpPr>
          <p:nvPr/>
        </p:nvCxnSpPr>
        <p:spPr>
          <a:xfrm>
            <a:off x="9801755" y="4011076"/>
            <a:ext cx="351647" cy="532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943553" y="748592"/>
            <a:ext cx="3209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Inciter l’utilisation de mobilités douces (vélos, transports en commun), covoiturage</a:t>
            </a:r>
            <a:endParaRPr lang="fr-FR" dirty="0"/>
          </a:p>
        </p:txBody>
      </p:sp>
      <p:cxnSp>
        <p:nvCxnSpPr>
          <p:cNvPr id="42" name="Connecteur droit avec flèche 41"/>
          <p:cNvCxnSpPr>
            <a:stCxn id="29" idx="0"/>
          </p:cNvCxnSpPr>
          <p:nvPr/>
        </p:nvCxnSpPr>
        <p:spPr>
          <a:xfrm flipV="1">
            <a:off x="7170902" y="1717674"/>
            <a:ext cx="116150" cy="534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618836" y="4543775"/>
            <a:ext cx="2769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Robinets thermostatiques</a:t>
            </a:r>
          </a:p>
          <a:p>
            <a:r>
              <a:rPr lang="fr-FR" dirty="0" smtClean="0"/>
              <a:t>Isolation des bâtiments</a:t>
            </a:r>
            <a:endParaRPr lang="fr-FR" dirty="0"/>
          </a:p>
        </p:txBody>
      </p:sp>
      <p:cxnSp>
        <p:nvCxnSpPr>
          <p:cNvPr id="50" name="Connecteur droit avec flèche 49"/>
          <p:cNvCxnSpPr>
            <a:stCxn id="31" idx="3"/>
          </p:cNvCxnSpPr>
          <p:nvPr/>
        </p:nvCxnSpPr>
        <p:spPr>
          <a:xfrm flipH="1">
            <a:off x="1845955" y="3870601"/>
            <a:ext cx="265488" cy="673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Les actions en cours à l’IAS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grpSp>
        <p:nvGrpSpPr>
          <p:cNvPr id="12" name="Groupe 11"/>
          <p:cNvGrpSpPr/>
          <p:nvPr/>
        </p:nvGrpSpPr>
        <p:grpSpPr>
          <a:xfrm>
            <a:off x="908184" y="1137227"/>
            <a:ext cx="9570682" cy="369332"/>
            <a:chOff x="941102" y="1402080"/>
            <a:chExt cx="8299639" cy="36933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" name="ZoneTexte 1"/>
            <p:cNvSpPr txBox="1"/>
            <p:nvPr/>
          </p:nvSpPr>
          <p:spPr>
            <a:xfrm>
              <a:off x="1403027" y="1402080"/>
              <a:ext cx="783771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Café Vert, 1x par mois (prochain le 13 mars à 13h en salle 123)</a:t>
              </a:r>
              <a:endParaRPr lang="fr-FR" dirty="0"/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1102" y="1402080"/>
              <a:ext cx="378798" cy="361735"/>
            </a:xfrm>
            <a:prstGeom prst="rect">
              <a:avLst/>
            </a:prstGeom>
            <a:grpFill/>
          </p:spPr>
        </p:pic>
      </p:grpSp>
      <p:grpSp>
        <p:nvGrpSpPr>
          <p:cNvPr id="13" name="Groupe 12"/>
          <p:cNvGrpSpPr/>
          <p:nvPr/>
        </p:nvGrpSpPr>
        <p:grpSpPr>
          <a:xfrm>
            <a:off x="2089838" y="1857010"/>
            <a:ext cx="9937261" cy="4837705"/>
            <a:chOff x="2052410" y="1874976"/>
            <a:chExt cx="9937261" cy="4837705"/>
          </a:xfrm>
        </p:grpSpPr>
        <p:sp>
          <p:nvSpPr>
            <p:cNvPr id="3" name="ZoneTexte 2"/>
            <p:cNvSpPr txBox="1"/>
            <p:nvPr/>
          </p:nvSpPr>
          <p:spPr>
            <a:xfrm>
              <a:off x="2150960" y="1911367"/>
              <a:ext cx="9838711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Symbol" panose="05050102010706020507" pitchFamily="18" charset="2"/>
                <a:buChar char="Þ"/>
              </a:pPr>
              <a:r>
                <a:rPr lang="fr-FR" dirty="0" smtClean="0"/>
                <a:t>Taskforce BGES</a:t>
              </a:r>
            </a:p>
            <a:p>
              <a:pPr marL="742950" lvl="1" indent="-285750">
                <a:buFont typeface="Symbol" panose="05050102010706020507" pitchFamily="18" charset="2"/>
                <a:buChar char="Þ"/>
              </a:pPr>
              <a:r>
                <a:rPr lang="fr-FR" dirty="0" smtClean="0"/>
                <a:t>BGES 2022 en cours de finalisation </a:t>
              </a:r>
              <a:r>
                <a:rPr lang="fr-FR" sz="1400" dirty="0" smtClean="0"/>
                <a:t>(75% de participation pour les trajets pendulaires!)</a:t>
              </a:r>
            </a:p>
            <a:p>
              <a:pPr marL="742950" lvl="1" indent="-285750">
                <a:buFont typeface="Symbol" panose="05050102010706020507" pitchFamily="18" charset="2"/>
                <a:buChar char="Þ"/>
              </a:pPr>
              <a:r>
                <a:rPr lang="fr-FR" dirty="0" smtClean="0"/>
                <a:t>BGES </a:t>
              </a:r>
              <a:r>
                <a:rPr lang="fr-FR" dirty="0" smtClean="0"/>
                <a:t>2023 : offre de stage à paraître pour prendre </a:t>
              </a:r>
              <a:r>
                <a:rPr lang="fr-FR" dirty="0" err="1" smtClean="0"/>
                <a:t>un.e</a:t>
              </a:r>
              <a:r>
                <a:rPr lang="fr-FR" dirty="0" smtClean="0"/>
                <a:t> stagiaire de 5 semaines (juin/juillet)</a:t>
              </a:r>
            </a:p>
            <a:p>
              <a:endParaRPr lang="fr-FR" dirty="0" smtClean="0"/>
            </a:p>
            <a:p>
              <a:endParaRPr lang="fr-FR" dirty="0" smtClean="0"/>
            </a:p>
            <a:p>
              <a:pPr marL="285750" indent="-285750">
                <a:buFont typeface="Symbol" panose="05050102010706020507" pitchFamily="18" charset="2"/>
                <a:buChar char="Þ"/>
              </a:pPr>
              <a:r>
                <a:rPr lang="fr-FR" dirty="0" smtClean="0"/>
                <a:t>Taskforce </a:t>
              </a:r>
              <a:r>
                <a:rPr lang="fr-FR" dirty="0" smtClean="0"/>
                <a:t>Vélo</a:t>
              </a:r>
              <a:endParaRPr lang="fr-FR" dirty="0" smtClean="0"/>
            </a:p>
            <a:p>
              <a:pPr marL="742950" lvl="1" indent="-285750">
                <a:buFont typeface="Symbol" panose="05050102010706020507" pitchFamily="18" charset="2"/>
                <a:buChar char="Þ"/>
              </a:pPr>
              <a:r>
                <a:rPr lang="fr-FR" dirty="0" smtClean="0"/>
                <a:t>Abris vélo sécurisé</a:t>
              </a:r>
            </a:p>
            <a:p>
              <a:pPr marL="742950" lvl="1" indent="-285750">
                <a:buFont typeface="Symbol" panose="05050102010706020507" pitchFamily="18" charset="2"/>
                <a:buChar char="Þ"/>
              </a:pPr>
              <a:r>
                <a:rPr lang="fr-FR" dirty="0" smtClean="0"/>
                <a:t>Flotte de VAE de service ? </a:t>
              </a:r>
            </a:p>
            <a:p>
              <a:pPr marL="285750" indent="-285750">
                <a:buFont typeface="Symbol" panose="05050102010706020507" pitchFamily="18" charset="2"/>
                <a:buChar char="Þ"/>
              </a:pPr>
              <a:endParaRPr lang="fr-FR" dirty="0"/>
            </a:p>
            <a:p>
              <a:pPr marL="285750" indent="-285750">
                <a:buFont typeface="Symbol" panose="05050102010706020507" pitchFamily="18" charset="2"/>
                <a:buChar char="Þ"/>
              </a:pPr>
              <a:endParaRPr lang="fr-FR" dirty="0" smtClean="0"/>
            </a:p>
            <a:p>
              <a:pPr marL="285750" indent="-285750">
                <a:buFont typeface="Symbol" panose="05050102010706020507" pitchFamily="18" charset="2"/>
                <a:buChar char="Þ"/>
              </a:pPr>
              <a:r>
                <a:rPr lang="fr-FR" dirty="0" smtClean="0"/>
                <a:t>Estimation des déchets salles </a:t>
              </a:r>
              <a:r>
                <a:rPr lang="fr-FR" dirty="0" smtClean="0"/>
                <a:t>blanches</a:t>
              </a:r>
              <a:endParaRPr lang="fr-FR" dirty="0" smtClean="0"/>
            </a:p>
            <a:p>
              <a:pPr marL="742950" lvl="1" indent="-285750">
                <a:buFont typeface="Symbol" panose="05050102010706020507" pitchFamily="18" charset="2"/>
                <a:buChar char="Þ"/>
              </a:pPr>
              <a:r>
                <a:rPr lang="fr-FR" dirty="0" smtClean="0"/>
                <a:t>Estimer le poids des déchets générés pour faire une demande de devis pour recyclage des charlottes, sur-chausses et masques</a:t>
              </a:r>
            </a:p>
            <a:p>
              <a:endParaRPr lang="fr-FR" dirty="0" smtClean="0"/>
            </a:p>
            <a:p>
              <a:endParaRPr lang="fr-FR" dirty="0" smtClean="0"/>
            </a:p>
            <a:p>
              <a:pPr marL="285750" indent="-285750">
                <a:buFont typeface="Symbol" panose="05050102010706020507" pitchFamily="18" charset="2"/>
                <a:buChar char="Þ"/>
              </a:pPr>
              <a:r>
                <a:rPr lang="fr-FR" dirty="0" smtClean="0"/>
                <a:t>Campagnes d’affichage (achats, déchets, eau, transports</a:t>
              </a:r>
              <a:r>
                <a:rPr lang="fr-FR" dirty="0" smtClean="0"/>
                <a:t>…)</a:t>
              </a:r>
              <a:endParaRPr lang="fr-FR" dirty="0" smtClean="0"/>
            </a:p>
            <a:p>
              <a:pPr marL="285750" indent="-285750">
                <a:buFont typeface="Symbol" panose="05050102010706020507" pitchFamily="18" charset="2"/>
                <a:buChar char="Þ"/>
              </a:pPr>
              <a:endParaRPr lang="fr-FR" dirty="0" smtClean="0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0961" y="1874976"/>
              <a:ext cx="352974" cy="37503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0701" y="3372633"/>
              <a:ext cx="413234" cy="26551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2410" y="4623254"/>
              <a:ext cx="427828" cy="40465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2151113" y="6022468"/>
              <a:ext cx="325210" cy="380434"/>
            </a:xfrm>
            <a:prstGeom prst="rect">
              <a:avLst/>
            </a:prstGeom>
          </p:spPr>
        </p:pic>
      </p:grpSp>
      <p:sp>
        <p:nvSpPr>
          <p:cNvPr id="15" name="Lune 14"/>
          <p:cNvSpPr/>
          <p:nvPr/>
        </p:nvSpPr>
        <p:spPr>
          <a:xfrm flipH="1">
            <a:off x="10153402" y="1033153"/>
            <a:ext cx="490364" cy="565747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2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ET ensuite?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grpSp>
        <p:nvGrpSpPr>
          <p:cNvPr id="12" name="Groupe 11"/>
          <p:cNvGrpSpPr/>
          <p:nvPr/>
        </p:nvGrpSpPr>
        <p:grpSpPr>
          <a:xfrm>
            <a:off x="908184" y="1137227"/>
            <a:ext cx="9570682" cy="369332"/>
            <a:chOff x="941102" y="1402080"/>
            <a:chExt cx="8299639" cy="36933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" name="ZoneTexte 1"/>
            <p:cNvSpPr txBox="1"/>
            <p:nvPr/>
          </p:nvSpPr>
          <p:spPr>
            <a:xfrm>
              <a:off x="1403027" y="1402080"/>
              <a:ext cx="783771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Café Vert, 1x par mois (prochain le 13 mars à 13h en salle 123)</a:t>
              </a:r>
              <a:endParaRPr lang="fr-FR" dirty="0"/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1102" y="1402080"/>
              <a:ext cx="378798" cy="361735"/>
            </a:xfrm>
            <a:prstGeom prst="rect">
              <a:avLst/>
            </a:prstGeom>
            <a:grpFill/>
          </p:spPr>
        </p:pic>
      </p:grpSp>
      <p:grpSp>
        <p:nvGrpSpPr>
          <p:cNvPr id="13" name="Groupe 12"/>
          <p:cNvGrpSpPr/>
          <p:nvPr/>
        </p:nvGrpSpPr>
        <p:grpSpPr>
          <a:xfrm>
            <a:off x="2188388" y="1857010"/>
            <a:ext cx="9838711" cy="405723"/>
            <a:chOff x="2150960" y="1874976"/>
            <a:chExt cx="9838711" cy="405723"/>
          </a:xfrm>
        </p:grpSpPr>
        <p:sp>
          <p:nvSpPr>
            <p:cNvPr id="3" name="ZoneTexte 2"/>
            <p:cNvSpPr txBox="1"/>
            <p:nvPr/>
          </p:nvSpPr>
          <p:spPr>
            <a:xfrm>
              <a:off x="2150960" y="1911367"/>
              <a:ext cx="9838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Symbol" panose="05050102010706020507" pitchFamily="18" charset="2"/>
                <a:buChar char="Þ"/>
              </a:pPr>
              <a:r>
                <a:rPr lang="fr-FR" dirty="0" smtClean="0"/>
                <a:t>Réflexion collective autour de l’impact carbone des missions</a:t>
              </a: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0961" y="1874976"/>
              <a:ext cx="352974" cy="375034"/>
            </a:xfrm>
            <a:prstGeom prst="rect">
              <a:avLst/>
            </a:prstGeom>
          </p:spPr>
        </p:pic>
      </p:grpSp>
      <p:sp>
        <p:nvSpPr>
          <p:cNvPr id="15" name="Lune 14"/>
          <p:cNvSpPr/>
          <p:nvPr/>
        </p:nvSpPr>
        <p:spPr>
          <a:xfrm flipH="1">
            <a:off x="10153402" y="1033153"/>
            <a:ext cx="490364" cy="565747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5" r="2030"/>
          <a:stretch/>
        </p:blipFill>
        <p:spPr>
          <a:xfrm>
            <a:off x="667335" y="2523512"/>
            <a:ext cx="4996874" cy="375310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389577" y="1928153"/>
            <a:ext cx="3174351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BGES 2019 de l’IAS &gt;&gt; 16% des émissions</a:t>
            </a:r>
            <a:endParaRPr lang="fr-FR" sz="14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4348" y="2638622"/>
            <a:ext cx="5255689" cy="291108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978939" y="6258843"/>
            <a:ext cx="2493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Source : labo1.5, BGES 2019 de l’IAS</a:t>
            </a:r>
            <a:endParaRPr lang="fr-FR" sz="1200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8987194" y="5912857"/>
            <a:ext cx="257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Présentation d’un plan de réduction aux personnels</a:t>
            </a:r>
            <a:endParaRPr lang="fr-FR" dirty="0"/>
          </a:p>
        </p:txBody>
      </p:sp>
      <p:sp>
        <p:nvSpPr>
          <p:cNvPr id="21" name="Flèche droite 20"/>
          <p:cNvSpPr/>
          <p:nvPr/>
        </p:nvSpPr>
        <p:spPr>
          <a:xfrm>
            <a:off x="6594764" y="6031345"/>
            <a:ext cx="2309091" cy="36599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2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4139</TotalTime>
  <Words>778</Words>
  <Application>Microsoft Office PowerPoint</Application>
  <PresentationFormat>Grand écran</PresentationFormat>
  <Paragraphs>81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Malgun Gothic Semilight</vt:lpstr>
      <vt:lpstr>Algerian</vt:lpstr>
      <vt:lpstr>Arial</vt:lpstr>
      <vt:lpstr>Calibri</vt:lpstr>
      <vt:lpstr>Calibri Light</vt:lpstr>
      <vt:lpstr>Gadugi</vt:lpstr>
      <vt:lpstr>Symbol</vt:lpstr>
      <vt:lpstr>Thème Office</vt:lpstr>
      <vt:lpstr>Commission verte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be-clemence</dc:creator>
  <cp:lastModifiedBy>be-clemence</cp:lastModifiedBy>
  <cp:revision>101</cp:revision>
  <dcterms:created xsi:type="dcterms:W3CDTF">2023-11-06T10:08:56Z</dcterms:created>
  <dcterms:modified xsi:type="dcterms:W3CDTF">2024-02-29T10:12:39Z</dcterms:modified>
</cp:coreProperties>
</file>