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92" r:id="rId3"/>
    <p:sldId id="294" r:id="rId4"/>
    <p:sldId id="295" r:id="rId5"/>
    <p:sldId id="278" r:id="rId6"/>
    <p:sldId id="293" r:id="rId7"/>
    <p:sldId id="296" r:id="rId8"/>
    <p:sldId id="2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BBBE"/>
    <a:srgbClr val="66FF66"/>
    <a:srgbClr val="FF00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snapToGrid="0">
      <p:cViewPr varScale="1">
        <p:scale>
          <a:sx n="82" d="100"/>
          <a:sy n="82" d="100"/>
        </p:scale>
        <p:origin x="643" y="-501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81938A7C-C6C8-417A-8CE1-CB15FDFECC31}" type="datetimeFigureOut">
              <a:rPr lang="en-US" smtClean="0"/>
              <a:t>2/19/2025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7497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81938A7C-C6C8-417A-8CE1-CB15FDFECC31}" type="datetimeFigureOut">
              <a:rPr lang="en-US" smtClean="0"/>
              <a:t>2/19/2025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95910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81938A7C-C6C8-417A-8CE1-CB15FDFECC31}" type="datetimeFigureOut">
              <a:rPr lang="en-US" smtClean="0"/>
              <a:t>2/19/2025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375736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81938A7C-C6C8-417A-8CE1-CB15FDFECC31}" type="datetimeFigureOut">
              <a:rPr lang="en-US" smtClean="0"/>
              <a:t>2/19/2025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27692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1938A7C-C6C8-417A-8CE1-CB15FDFECC31}" type="datetimeFigureOut">
              <a:rPr lang="en-US" smtClean="0"/>
              <a:t>2/19/2025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27823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81938A7C-C6C8-417A-8CE1-CB15FDFECC31}" type="datetimeFigureOut">
              <a:rPr lang="en-US" smtClean="0"/>
              <a:t>2/19/2025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283716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81938A7C-C6C8-417A-8CE1-CB15FDFECC31}" type="datetimeFigureOut">
              <a:rPr lang="en-US" smtClean="0"/>
              <a:t>2/19/2025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62248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81938A7C-C6C8-417A-8CE1-CB15FDFECC31}" type="datetimeFigureOut">
              <a:rPr lang="en-US" smtClean="0"/>
              <a:t>2/19/2025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306707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938A7C-C6C8-417A-8CE1-CB15FDFECC31}" type="datetimeFigureOut">
              <a:rPr lang="en-US" smtClean="0"/>
              <a:t>2/19/2025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409032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1938A7C-C6C8-417A-8CE1-CB15FDFECC31}" type="datetimeFigureOut">
              <a:rPr lang="en-US" smtClean="0"/>
              <a:t>2/19/2025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378471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1938A7C-C6C8-417A-8CE1-CB15FDFECC31}" type="datetimeFigureOut">
              <a:rPr lang="en-US" smtClean="0"/>
              <a:t>2/19/2025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87EC71AA-6F2E-4735-883D-1E44C60CBB28}" type="slidenum">
              <a:rPr lang="en-US" smtClean="0"/>
              <a:t>‹N°›</a:t>
            </a:fld>
            <a:endParaRPr lang="en-US"/>
          </a:p>
        </p:txBody>
      </p:sp>
    </p:spTree>
    <p:extLst>
      <p:ext uri="{BB962C8B-B14F-4D97-AF65-F5344CB8AC3E}">
        <p14:creationId xmlns:p14="http://schemas.microsoft.com/office/powerpoint/2010/main" val="24673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38A7C-C6C8-417A-8CE1-CB15FDFECC31}" type="datetimeFigureOut">
              <a:rPr lang="en-US" smtClean="0"/>
              <a:t>2/19/2025</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C71AA-6F2E-4735-883D-1E44C60CBB28}" type="slidenum">
              <a:rPr lang="en-US" smtClean="0"/>
              <a:t>‹N°›</a:t>
            </a:fld>
            <a:endParaRPr lang="en-US"/>
          </a:p>
        </p:txBody>
      </p:sp>
    </p:spTree>
    <p:extLst>
      <p:ext uri="{BB962C8B-B14F-4D97-AF65-F5344CB8AC3E}">
        <p14:creationId xmlns:p14="http://schemas.microsoft.com/office/powerpoint/2010/main" val="31075785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393106"/>
            <a:ext cx="9144000" cy="1091503"/>
          </a:xfrm>
        </p:spPr>
        <p:txBody>
          <a:bodyPr/>
          <a:lstStyle/>
          <a:p>
            <a:r>
              <a:rPr lang="en-US" dirty="0">
                <a:latin typeface="Algerian" panose="04020705040A02060702" pitchFamily="82" charset="0"/>
              </a:rPr>
              <a:t>Café </a:t>
            </a:r>
            <a:r>
              <a:rPr lang="en-US" dirty="0" err="1">
                <a:latin typeface="Algerian" panose="04020705040A02060702" pitchFamily="82" charset="0"/>
              </a:rPr>
              <a:t>vert</a:t>
            </a:r>
            <a:endParaRPr lang="en-US" dirty="0">
              <a:latin typeface="Algerian" panose="04020705040A02060702" pitchFamily="82" charset="0"/>
            </a:endParaRPr>
          </a:p>
        </p:txBody>
      </p:sp>
      <p:sp>
        <p:nvSpPr>
          <p:cNvPr id="3" name="Sous-titre 2"/>
          <p:cNvSpPr>
            <a:spLocks noGrp="1"/>
          </p:cNvSpPr>
          <p:nvPr>
            <p:ph type="subTitle" idx="1"/>
          </p:nvPr>
        </p:nvSpPr>
        <p:spPr>
          <a:xfrm>
            <a:off x="1524000" y="1320131"/>
            <a:ext cx="9144000" cy="1655762"/>
          </a:xfrm>
        </p:spPr>
        <p:txBody>
          <a:bodyPr/>
          <a:lstStyle/>
          <a:p>
            <a:r>
              <a:rPr lang="en-US" dirty="0">
                <a:latin typeface="Gadugi" panose="020B0502040204020203" pitchFamily="34" charset="0"/>
                <a:ea typeface="Gadugi" panose="020B0502040204020203" pitchFamily="34" charset="0"/>
              </a:rPr>
              <a:t>19/02/2025</a:t>
            </a:r>
          </a:p>
        </p:txBody>
      </p:sp>
      <p:pic>
        <p:nvPicPr>
          <p:cNvPr id="4" name="Image 3"/>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rcRect l="7706" t="17107" r="5633" b="-1"/>
          <a:stretch/>
        </p:blipFill>
        <p:spPr>
          <a:xfrm>
            <a:off x="4076905" y="2258568"/>
            <a:ext cx="4041600" cy="3882216"/>
          </a:xfrm>
          <a:prstGeom prst="ellipse">
            <a:avLst/>
          </a:prstGeom>
          <a:ln w="63500" cap="rnd">
            <a:solidFill>
              <a:srgbClr val="00B050"/>
            </a:solidFill>
          </a:ln>
          <a:effectLst/>
        </p:spPr>
      </p:pic>
      <p:sp>
        <p:nvSpPr>
          <p:cNvPr id="5" name="Rectangle 4"/>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14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783310" cy="461665"/>
          </a:xfrm>
          <a:prstGeom prst="rect">
            <a:avLst/>
          </a:prstGeom>
          <a:noFill/>
        </p:spPr>
        <p:txBody>
          <a:bodyPr wrap="square" rtlCol="0">
            <a:spAutoFit/>
          </a:bodyPr>
          <a:lstStyle/>
          <a:p>
            <a:r>
              <a:rPr lang="fr-FR" sz="2400" dirty="0">
                <a:latin typeface="Algerian" panose="04020705040A02060702" pitchFamily="82" charset="0"/>
              </a:rPr>
              <a:t>Retour sur la journée verte !</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3" name="ZoneTexte 2">
            <a:extLst>
              <a:ext uri="{FF2B5EF4-FFF2-40B4-BE49-F238E27FC236}">
                <a16:creationId xmlns:a16="http://schemas.microsoft.com/office/drawing/2014/main" id="{EDEAC0B3-E8C2-4E39-8328-1CC35EEFDD19}"/>
              </a:ext>
            </a:extLst>
          </p:cNvPr>
          <p:cNvSpPr txBox="1"/>
          <p:nvPr/>
        </p:nvSpPr>
        <p:spPr>
          <a:xfrm>
            <a:off x="991311" y="1119717"/>
            <a:ext cx="2710432" cy="369332"/>
          </a:xfrm>
          <a:prstGeom prst="rect">
            <a:avLst/>
          </a:prstGeom>
          <a:solidFill>
            <a:srgbClr val="FF00FF"/>
          </a:solidFill>
        </p:spPr>
        <p:txBody>
          <a:bodyPr wrap="square" rtlCol="0">
            <a:spAutoFit/>
          </a:bodyPr>
          <a:lstStyle/>
          <a:p>
            <a:pPr algn="ctr"/>
            <a:r>
              <a:rPr lang="fr-FR" dirty="0"/>
              <a:t>23 réponses au sondage !</a:t>
            </a:r>
            <a:endParaRPr lang="LID4096" dirty="0"/>
          </a:p>
        </p:txBody>
      </p:sp>
      <p:sp>
        <p:nvSpPr>
          <p:cNvPr id="5" name="ZoneTexte 4">
            <a:extLst>
              <a:ext uri="{FF2B5EF4-FFF2-40B4-BE49-F238E27FC236}">
                <a16:creationId xmlns:a16="http://schemas.microsoft.com/office/drawing/2014/main" id="{E9479201-E2ED-4609-8047-AEF5C9DA1F3C}"/>
              </a:ext>
            </a:extLst>
          </p:cNvPr>
          <p:cNvSpPr txBox="1"/>
          <p:nvPr/>
        </p:nvSpPr>
        <p:spPr>
          <a:xfrm>
            <a:off x="3886490" y="1119717"/>
            <a:ext cx="5730475" cy="369332"/>
          </a:xfrm>
          <a:prstGeom prst="rect">
            <a:avLst/>
          </a:prstGeom>
          <a:solidFill>
            <a:srgbClr val="66FF66"/>
          </a:solidFill>
        </p:spPr>
        <p:txBody>
          <a:bodyPr wrap="square" rtlCol="0">
            <a:spAutoFit/>
          </a:bodyPr>
          <a:lstStyle/>
          <a:p>
            <a:pPr algn="ctr"/>
            <a:r>
              <a:rPr lang="fr-FR" dirty="0"/>
              <a:t>dont 18 personnes qui ont assistées à la présentation BGES</a:t>
            </a:r>
          </a:p>
        </p:txBody>
      </p:sp>
      <p:pic>
        <p:nvPicPr>
          <p:cNvPr id="2" name="Image 1">
            <a:extLst>
              <a:ext uri="{FF2B5EF4-FFF2-40B4-BE49-F238E27FC236}">
                <a16:creationId xmlns:a16="http://schemas.microsoft.com/office/drawing/2014/main" id="{1C8FCE7A-D094-4D3B-B531-963B10979627}"/>
              </a:ext>
            </a:extLst>
          </p:cNvPr>
          <p:cNvPicPr>
            <a:picLocks noChangeAspect="1"/>
          </p:cNvPicPr>
          <p:nvPr/>
        </p:nvPicPr>
        <p:blipFill>
          <a:blip r:embed="rId3"/>
          <a:stretch>
            <a:fillRect/>
          </a:stretch>
        </p:blipFill>
        <p:spPr>
          <a:xfrm>
            <a:off x="991311" y="1997568"/>
            <a:ext cx="4742460" cy="4435006"/>
          </a:xfrm>
          <a:prstGeom prst="rect">
            <a:avLst/>
          </a:prstGeom>
        </p:spPr>
      </p:pic>
      <p:pic>
        <p:nvPicPr>
          <p:cNvPr id="6" name="Image 5">
            <a:extLst>
              <a:ext uri="{FF2B5EF4-FFF2-40B4-BE49-F238E27FC236}">
                <a16:creationId xmlns:a16="http://schemas.microsoft.com/office/drawing/2014/main" id="{13BD1F0B-7E73-4EEA-BA0E-C98CCD9A9C33}"/>
              </a:ext>
            </a:extLst>
          </p:cNvPr>
          <p:cNvPicPr>
            <a:picLocks noChangeAspect="1"/>
          </p:cNvPicPr>
          <p:nvPr/>
        </p:nvPicPr>
        <p:blipFill>
          <a:blip r:embed="rId4"/>
          <a:stretch>
            <a:fillRect/>
          </a:stretch>
        </p:blipFill>
        <p:spPr>
          <a:xfrm>
            <a:off x="6025943" y="1997568"/>
            <a:ext cx="4764688" cy="4435006"/>
          </a:xfrm>
          <a:prstGeom prst="rect">
            <a:avLst/>
          </a:prstGeom>
        </p:spPr>
      </p:pic>
    </p:spTree>
    <p:extLst>
      <p:ext uri="{BB962C8B-B14F-4D97-AF65-F5344CB8AC3E}">
        <p14:creationId xmlns:p14="http://schemas.microsoft.com/office/powerpoint/2010/main" val="178280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783310" cy="461665"/>
          </a:xfrm>
          <a:prstGeom prst="rect">
            <a:avLst/>
          </a:prstGeom>
          <a:noFill/>
        </p:spPr>
        <p:txBody>
          <a:bodyPr wrap="square" rtlCol="0">
            <a:spAutoFit/>
          </a:bodyPr>
          <a:lstStyle/>
          <a:p>
            <a:r>
              <a:rPr lang="fr-FR" sz="2400" dirty="0">
                <a:latin typeface="Algerian" panose="04020705040A02060702" pitchFamily="82" charset="0"/>
              </a:rPr>
              <a:t>Retour sur la journée verte !</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3" name="ZoneTexte 2">
            <a:extLst>
              <a:ext uri="{FF2B5EF4-FFF2-40B4-BE49-F238E27FC236}">
                <a16:creationId xmlns:a16="http://schemas.microsoft.com/office/drawing/2014/main" id="{EDEAC0B3-E8C2-4E39-8328-1CC35EEFDD19}"/>
              </a:ext>
            </a:extLst>
          </p:cNvPr>
          <p:cNvSpPr txBox="1"/>
          <p:nvPr/>
        </p:nvSpPr>
        <p:spPr>
          <a:xfrm>
            <a:off x="991311" y="1119717"/>
            <a:ext cx="2710432" cy="369332"/>
          </a:xfrm>
          <a:prstGeom prst="rect">
            <a:avLst/>
          </a:prstGeom>
          <a:solidFill>
            <a:srgbClr val="FF00FF"/>
          </a:solidFill>
        </p:spPr>
        <p:txBody>
          <a:bodyPr wrap="square" rtlCol="0">
            <a:spAutoFit/>
          </a:bodyPr>
          <a:lstStyle/>
          <a:p>
            <a:pPr algn="ctr"/>
            <a:r>
              <a:rPr lang="fr-FR" dirty="0"/>
              <a:t>23 réponses au sondage !</a:t>
            </a:r>
            <a:endParaRPr lang="LID4096" dirty="0"/>
          </a:p>
        </p:txBody>
      </p:sp>
      <p:sp>
        <p:nvSpPr>
          <p:cNvPr id="5" name="ZoneTexte 4">
            <a:extLst>
              <a:ext uri="{FF2B5EF4-FFF2-40B4-BE49-F238E27FC236}">
                <a16:creationId xmlns:a16="http://schemas.microsoft.com/office/drawing/2014/main" id="{E9479201-E2ED-4609-8047-AEF5C9DA1F3C}"/>
              </a:ext>
            </a:extLst>
          </p:cNvPr>
          <p:cNvSpPr txBox="1"/>
          <p:nvPr/>
        </p:nvSpPr>
        <p:spPr>
          <a:xfrm>
            <a:off x="3886490" y="1119717"/>
            <a:ext cx="5730475" cy="369332"/>
          </a:xfrm>
          <a:prstGeom prst="rect">
            <a:avLst/>
          </a:prstGeom>
          <a:solidFill>
            <a:srgbClr val="66FF66"/>
          </a:solidFill>
        </p:spPr>
        <p:txBody>
          <a:bodyPr wrap="square" rtlCol="0">
            <a:spAutoFit/>
          </a:bodyPr>
          <a:lstStyle/>
          <a:p>
            <a:pPr algn="ctr"/>
            <a:r>
              <a:rPr lang="fr-FR" dirty="0"/>
              <a:t>dont 18 personnes qui ont assistées à la présentation BGES</a:t>
            </a:r>
          </a:p>
        </p:txBody>
      </p:sp>
      <p:sp>
        <p:nvSpPr>
          <p:cNvPr id="7" name="Rectangle 6">
            <a:extLst>
              <a:ext uri="{FF2B5EF4-FFF2-40B4-BE49-F238E27FC236}">
                <a16:creationId xmlns:a16="http://schemas.microsoft.com/office/drawing/2014/main" id="{834AAFFA-025B-4D7D-AC14-BAC2F53CF84D}"/>
              </a:ext>
            </a:extLst>
          </p:cNvPr>
          <p:cNvSpPr/>
          <p:nvPr/>
        </p:nvSpPr>
        <p:spPr>
          <a:xfrm>
            <a:off x="1193570" y="2165709"/>
            <a:ext cx="10353555" cy="4073808"/>
          </a:xfrm>
          <a:prstGeom prst="rect">
            <a:avLst/>
          </a:prstGeom>
          <a:solidFill>
            <a:schemeClr val="accent6">
              <a:lumMod val="20000"/>
              <a:lumOff val="80000"/>
            </a:schemeClr>
          </a:solidFill>
        </p:spPr>
        <p:txBody>
          <a:bodyPr wrap="square">
            <a:spAutoFit/>
          </a:bodyPr>
          <a:lstStyle/>
          <a:p>
            <a:pPr algn="just">
              <a:lnSpc>
                <a:spcPct val="107000"/>
              </a:lnSpc>
              <a:spcAft>
                <a:spcPts val="800"/>
              </a:spcAft>
            </a:pPr>
            <a:r>
              <a:rPr lang="fr-FR" sz="1200" u="sng" dirty="0">
                <a:latin typeface="Calibri" panose="020F0502020204030204" pitchFamily="34" charset="0"/>
                <a:ea typeface="Calibri" panose="020F0502020204030204" pitchFamily="34" charset="0"/>
                <a:cs typeface="Times New Roman" panose="02020603050405020304" pitchFamily="18" charset="0"/>
              </a:rPr>
              <a:t>Achats </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Traduire les chiffres en choses concrètes. Quel pourcentage des achats est réellement dédié aux instruments développés, pas de possibilité de réparer ou réutiliser, ou réduire.</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Afin de pouvoir évaluer l'impacts de nos actions, le BGES risque de ne pas être suffisant en particulier pour les achats. Il faudrait dissocier les achats d'équipement de test, des achats d'éléments d'instrument pour lesquels on aura du mal à baisser le prix. </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On pourrait réfléchir à un calcul plus précis de l'empreinte carbone des achats, si j'ai bien compris ce n'est qu'un facteur multiplicatif * les dépenses en euros, je ne sais pas si c'est facile de faire mieux mais on pourrait essayer.</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Se renseigner auprès des services techniques concernés, afin de savoir s'ils ne font pas déjà réparé leurs matériels plutôt qu'en acheter du neuf depuis déjà 10 ans? Demander le pourquoi d'utilisation de MAC par les chercheurs alors que l'on sait que ce n'est quasi pas réparable.</a:t>
            </a:r>
          </a:p>
          <a:p>
            <a:pPr algn="just">
              <a:lnSpc>
                <a:spcPct val="107000"/>
              </a:lnSpc>
              <a:spcAft>
                <a:spcPts val="800"/>
              </a:spcAft>
            </a:pP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u="sng" dirty="0">
                <a:latin typeface="Calibri" panose="020F0502020204030204" pitchFamily="34" charset="0"/>
                <a:ea typeface="Calibri" panose="020F0502020204030204" pitchFamily="34" charset="0"/>
                <a:cs typeface="Times New Roman" panose="02020603050405020304" pitchFamily="18" charset="0"/>
              </a:rPr>
              <a:t>Missions</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Comme discuté lors des questions, je suis vraiment curieuse de voir ce que ça donne quand on inclut les employés ne partant pas en mission.</a:t>
            </a:r>
          </a:p>
          <a:p>
            <a:pPr algn="just">
              <a:lnSpc>
                <a:spcPct val="107000"/>
              </a:lnSpc>
              <a:spcAft>
                <a:spcPts val="800"/>
              </a:spcAft>
            </a:pP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u="sng" dirty="0">
                <a:latin typeface="Calibri" panose="020F0502020204030204" pitchFamily="34" charset="0"/>
                <a:ea typeface="Calibri" panose="020F0502020204030204" pitchFamily="34" charset="0"/>
                <a:cs typeface="Times New Roman" panose="02020603050405020304" pitchFamily="18" charset="0"/>
              </a:rPr>
              <a:t>Autre</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On pourrait également identifier des indicateurs de nombre plutôt que de couts.</a:t>
            </a:r>
          </a:p>
        </p:txBody>
      </p:sp>
      <p:sp>
        <p:nvSpPr>
          <p:cNvPr id="10" name="Rectangle 9">
            <a:extLst>
              <a:ext uri="{FF2B5EF4-FFF2-40B4-BE49-F238E27FC236}">
                <a16:creationId xmlns:a16="http://schemas.microsoft.com/office/drawing/2014/main" id="{AD250C7F-FB7A-4355-BC54-5335C0D04FD9}"/>
              </a:ext>
            </a:extLst>
          </p:cNvPr>
          <p:cNvSpPr/>
          <p:nvPr/>
        </p:nvSpPr>
        <p:spPr>
          <a:xfrm>
            <a:off x="991311" y="1790157"/>
            <a:ext cx="5379037" cy="375552"/>
          </a:xfrm>
          <a:prstGeom prst="rect">
            <a:avLst/>
          </a:prstGeom>
          <a:solidFill>
            <a:srgbClr val="00B050"/>
          </a:solidFill>
        </p:spPr>
        <p:txBody>
          <a:bodyPr wrap="none">
            <a:spAutoFit/>
          </a:bodyPr>
          <a:lstStyle/>
          <a:p>
            <a:pPr algn="just">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Avez-vous des suggestions d’amélioration à proposer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826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783310" cy="461665"/>
          </a:xfrm>
          <a:prstGeom prst="rect">
            <a:avLst/>
          </a:prstGeom>
          <a:noFill/>
        </p:spPr>
        <p:txBody>
          <a:bodyPr wrap="square" rtlCol="0">
            <a:spAutoFit/>
          </a:bodyPr>
          <a:lstStyle/>
          <a:p>
            <a:r>
              <a:rPr lang="fr-FR" sz="2400" dirty="0">
                <a:latin typeface="Algerian" panose="04020705040A02060702" pitchFamily="82" charset="0"/>
              </a:rPr>
              <a:t>Retour sur la journée verte !</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3" name="ZoneTexte 2">
            <a:extLst>
              <a:ext uri="{FF2B5EF4-FFF2-40B4-BE49-F238E27FC236}">
                <a16:creationId xmlns:a16="http://schemas.microsoft.com/office/drawing/2014/main" id="{EDEAC0B3-E8C2-4E39-8328-1CC35EEFDD19}"/>
              </a:ext>
            </a:extLst>
          </p:cNvPr>
          <p:cNvSpPr txBox="1"/>
          <p:nvPr/>
        </p:nvSpPr>
        <p:spPr>
          <a:xfrm>
            <a:off x="991311" y="1119717"/>
            <a:ext cx="2710432" cy="369332"/>
          </a:xfrm>
          <a:prstGeom prst="rect">
            <a:avLst/>
          </a:prstGeom>
          <a:solidFill>
            <a:srgbClr val="FF00FF"/>
          </a:solidFill>
        </p:spPr>
        <p:txBody>
          <a:bodyPr wrap="square" rtlCol="0">
            <a:spAutoFit/>
          </a:bodyPr>
          <a:lstStyle/>
          <a:p>
            <a:pPr algn="ctr"/>
            <a:r>
              <a:rPr lang="fr-FR" dirty="0"/>
              <a:t>23 réponses au sondage !</a:t>
            </a:r>
            <a:endParaRPr lang="LID4096" dirty="0"/>
          </a:p>
        </p:txBody>
      </p:sp>
      <p:sp>
        <p:nvSpPr>
          <p:cNvPr id="5" name="ZoneTexte 4">
            <a:extLst>
              <a:ext uri="{FF2B5EF4-FFF2-40B4-BE49-F238E27FC236}">
                <a16:creationId xmlns:a16="http://schemas.microsoft.com/office/drawing/2014/main" id="{E9479201-E2ED-4609-8047-AEF5C9DA1F3C}"/>
              </a:ext>
            </a:extLst>
          </p:cNvPr>
          <p:cNvSpPr txBox="1"/>
          <p:nvPr/>
        </p:nvSpPr>
        <p:spPr>
          <a:xfrm>
            <a:off x="3886490" y="1119717"/>
            <a:ext cx="5730475" cy="369332"/>
          </a:xfrm>
          <a:prstGeom prst="rect">
            <a:avLst/>
          </a:prstGeom>
          <a:solidFill>
            <a:srgbClr val="66FF66"/>
          </a:solidFill>
        </p:spPr>
        <p:txBody>
          <a:bodyPr wrap="square" rtlCol="0">
            <a:spAutoFit/>
          </a:bodyPr>
          <a:lstStyle/>
          <a:p>
            <a:pPr algn="ctr"/>
            <a:r>
              <a:rPr lang="fr-FR" dirty="0"/>
              <a:t>dont 18 personnes qui ont assistées à la présentation BGES</a:t>
            </a:r>
          </a:p>
        </p:txBody>
      </p:sp>
      <p:sp>
        <p:nvSpPr>
          <p:cNvPr id="7" name="Rectangle 6">
            <a:extLst>
              <a:ext uri="{FF2B5EF4-FFF2-40B4-BE49-F238E27FC236}">
                <a16:creationId xmlns:a16="http://schemas.microsoft.com/office/drawing/2014/main" id="{834AAFFA-025B-4D7D-AC14-BAC2F53CF84D}"/>
              </a:ext>
            </a:extLst>
          </p:cNvPr>
          <p:cNvSpPr/>
          <p:nvPr/>
        </p:nvSpPr>
        <p:spPr>
          <a:xfrm>
            <a:off x="1243493" y="2174094"/>
            <a:ext cx="10353555" cy="2177519"/>
          </a:xfrm>
          <a:prstGeom prst="rect">
            <a:avLst/>
          </a:prstGeom>
          <a:solidFill>
            <a:schemeClr val="accent6">
              <a:lumMod val="20000"/>
              <a:lumOff val="80000"/>
            </a:schemeClr>
          </a:solidFill>
        </p:spPr>
        <p:txBody>
          <a:bodyPr wrap="square">
            <a:spAutoFit/>
          </a:bodyPr>
          <a:lstStyle/>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La partie Achat a été un peu rapide pour moi, j'aurai bien aimé voir le type d'achat qui sont pris en compte.</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Peut-être détailler un peu les dépenses en gaz/chauffage/fluides pour la station pour réfléchir à comment réduire les émissions associées.</a:t>
            </a:r>
          </a:p>
          <a:p>
            <a:pPr algn="just">
              <a:lnSpc>
                <a:spcPct val="107000"/>
              </a:lnSpc>
              <a:spcAft>
                <a:spcPts val="800"/>
              </a:spcAft>
            </a:pP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u="sng" dirty="0">
                <a:latin typeface="Calibri" panose="020F0502020204030204" pitchFamily="34" charset="0"/>
                <a:ea typeface="Calibri" panose="020F0502020204030204" pitchFamily="34" charset="0"/>
                <a:cs typeface="Times New Roman" panose="02020603050405020304" pitchFamily="18" charset="0"/>
              </a:rPr>
              <a:t>Méthode de calcul</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Plus au niveau labos1.5 que IAS : raffiner les estimations d'émissions GES par € d'achat par code NACRES : un € d'achat pour un instrument spatial émet-il autant qu'un € d'achat pour un instrument sol?   </a:t>
            </a:r>
            <a:r>
              <a:rPr lang="fr-FR" sz="1200" b="1" dirty="0">
                <a:latin typeface="Calibri" panose="020F0502020204030204" pitchFamily="34" charset="0"/>
                <a:ea typeface="Calibri" panose="020F0502020204030204" pitchFamily="34" charset="0"/>
                <a:cs typeface="Times New Roman" panose="02020603050405020304" pitchFamily="18" charset="0"/>
              </a:rPr>
              <a:t>=&gt; voir comment récupérer les datas de calcul (</a:t>
            </a:r>
            <a:r>
              <a:rPr lang="fr-FR" sz="1200" b="1" dirty="0" err="1">
                <a:latin typeface="Calibri" panose="020F0502020204030204" pitchFamily="34" charset="0"/>
                <a:ea typeface="Calibri" panose="020F0502020204030204" pitchFamily="34" charset="0"/>
                <a:cs typeface="Times New Roman" panose="02020603050405020304" pitchFamily="18" charset="0"/>
              </a:rPr>
              <a:t>slurm</a:t>
            </a:r>
            <a:r>
              <a:rPr lang="fr-FR" sz="1200" b="1" dirty="0">
                <a:latin typeface="Calibri" panose="020F0502020204030204" pitchFamily="34" charset="0"/>
                <a:ea typeface="Calibri" panose="020F0502020204030204" pitchFamily="34" charset="0"/>
                <a:cs typeface="Times New Roman" panose="02020603050405020304" pitchFamily="18" charset="0"/>
              </a:rPr>
              <a:t> ok) </a:t>
            </a:r>
            <a:r>
              <a:rPr lang="fr-FR" sz="1200" b="1" dirty="0" err="1">
                <a:latin typeface="Calibri" panose="020F0502020204030204" pitchFamily="34" charset="0"/>
                <a:ea typeface="Calibri" panose="020F0502020204030204" pitchFamily="34" charset="0"/>
                <a:cs typeface="Times New Roman" panose="02020603050405020304" pitchFamily="18" charset="0"/>
              </a:rPr>
              <a:t>virtual</a:t>
            </a:r>
            <a:r>
              <a:rPr lang="fr-FR" sz="1200" b="1" dirty="0">
                <a:latin typeface="Calibri" panose="020F0502020204030204" pitchFamily="34" charset="0"/>
                <a:ea typeface="Calibri" panose="020F0502020204030204" pitchFamily="34" charset="0"/>
                <a:cs typeface="Times New Roman" panose="02020603050405020304" pitchFamily="18" charset="0"/>
              </a:rPr>
              <a:t> data ça doit pouvoir se faire – discriminer les données – consommation </a:t>
            </a:r>
            <a:r>
              <a:rPr lang="fr-FR" sz="1200" b="1" dirty="0" err="1">
                <a:latin typeface="Calibri" panose="020F0502020204030204" pitchFamily="34" charset="0"/>
                <a:ea typeface="Calibri" panose="020F0502020204030204" pitchFamily="34" charset="0"/>
                <a:cs typeface="Times New Roman" panose="02020603050405020304" pitchFamily="18" charset="0"/>
              </a:rPr>
              <a:t>electrique</a:t>
            </a:r>
            <a:r>
              <a:rPr lang="fr-FR" sz="1200" b="1" dirty="0">
                <a:latin typeface="Calibri" panose="020F0502020204030204" pitchFamily="34" charset="0"/>
                <a:ea typeface="Calibri" panose="020F0502020204030204" pitchFamily="34" charset="0"/>
                <a:cs typeface="Times New Roman" panose="02020603050405020304" pitchFamily="18" charset="0"/>
              </a:rPr>
              <a:t> =&gt; taskforce à créer </a:t>
            </a:r>
          </a:p>
          <a:p>
            <a:pPr algn="just">
              <a:lnSpc>
                <a:spcPct val="107000"/>
              </a:lnSpc>
              <a:spcAft>
                <a:spcPts val="800"/>
              </a:spcAft>
            </a:pP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D250C7F-FB7A-4355-BC54-5335C0D04FD9}"/>
              </a:ext>
            </a:extLst>
          </p:cNvPr>
          <p:cNvSpPr/>
          <p:nvPr/>
        </p:nvSpPr>
        <p:spPr>
          <a:xfrm>
            <a:off x="991311" y="1798542"/>
            <a:ext cx="8439170" cy="375552"/>
          </a:xfrm>
          <a:prstGeom prst="rect">
            <a:avLst/>
          </a:prstGeom>
          <a:solidFill>
            <a:srgbClr val="00B050"/>
          </a:solidFill>
        </p:spPr>
        <p:txBody>
          <a:bodyPr wrap="none">
            <a:spAutoFit/>
          </a:bodyPr>
          <a:lstStyle/>
          <a:p>
            <a:pPr algn="just">
              <a:lnSpc>
                <a:spcPct val="107000"/>
              </a:lnSpc>
              <a:spcAft>
                <a:spcPts val="800"/>
              </a:spcAft>
            </a:pPr>
            <a:r>
              <a:rPr lang="fr-FR" b="1" dirty="0"/>
              <a:t>Y a-t-il des aspects spécifiques du BGES que vous aimeriez voir abordés plus en détail ?</a:t>
            </a:r>
          </a:p>
        </p:txBody>
      </p:sp>
      <p:sp>
        <p:nvSpPr>
          <p:cNvPr id="2" name="Rectangle 1">
            <a:extLst>
              <a:ext uri="{FF2B5EF4-FFF2-40B4-BE49-F238E27FC236}">
                <a16:creationId xmlns:a16="http://schemas.microsoft.com/office/drawing/2014/main" id="{E1A6B397-F0FE-4C38-AD8A-F354B5220688}"/>
              </a:ext>
            </a:extLst>
          </p:cNvPr>
          <p:cNvSpPr/>
          <p:nvPr/>
        </p:nvSpPr>
        <p:spPr>
          <a:xfrm>
            <a:off x="991311" y="4454205"/>
            <a:ext cx="10694090" cy="375552"/>
          </a:xfrm>
          <a:prstGeom prst="rect">
            <a:avLst/>
          </a:prstGeom>
          <a:solidFill>
            <a:srgbClr val="00B050"/>
          </a:solidFill>
        </p:spPr>
        <p:txBody>
          <a:bodyPr wrap="square">
            <a:spAutoFit/>
          </a:bodyPr>
          <a:lstStyle/>
          <a:p>
            <a:pPr algn="just">
              <a:lnSpc>
                <a:spcPct val="107000"/>
              </a:lnSpc>
              <a:spcAft>
                <a:spcPts val="800"/>
              </a:spcAft>
            </a:pPr>
            <a:r>
              <a:rPr lang="fr-FR" b="1" dirty="0"/>
              <a:t>Avez-vous des idées de sources d’émissions spécifiques au labo qu’il faudrait prendre en compte dans le BGES ?</a:t>
            </a:r>
            <a:endParaRPr lang="fr-FR" dirty="0"/>
          </a:p>
        </p:txBody>
      </p:sp>
      <p:sp>
        <p:nvSpPr>
          <p:cNvPr id="11" name="Rectangle 10">
            <a:extLst>
              <a:ext uri="{FF2B5EF4-FFF2-40B4-BE49-F238E27FC236}">
                <a16:creationId xmlns:a16="http://schemas.microsoft.com/office/drawing/2014/main" id="{8EB9571F-9DF6-498A-9AD1-B210C3C8FFDD}"/>
              </a:ext>
            </a:extLst>
          </p:cNvPr>
          <p:cNvSpPr/>
          <p:nvPr/>
        </p:nvSpPr>
        <p:spPr>
          <a:xfrm>
            <a:off x="1243493" y="4829757"/>
            <a:ext cx="10353555" cy="581441"/>
          </a:xfrm>
          <a:prstGeom prst="rect">
            <a:avLst/>
          </a:prstGeom>
          <a:solidFill>
            <a:schemeClr val="accent6">
              <a:lumMod val="20000"/>
              <a:lumOff val="80000"/>
            </a:schemeClr>
          </a:solidFill>
        </p:spPr>
        <p:txBody>
          <a:bodyPr wrap="square">
            <a:spAutoFit/>
          </a:bodyPr>
          <a:lstStyle/>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Impact de la partie informatique (e.g. stockage à long terme de nos données, utilisation de l'IA, utilisation des zoom...).</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On pourrait aussi s'intéresser à notre consommation d'eau (notamment la station) et pas seulement le BGES.</a:t>
            </a:r>
          </a:p>
        </p:txBody>
      </p:sp>
    </p:spTree>
    <p:extLst>
      <p:ext uri="{BB962C8B-B14F-4D97-AF65-F5344CB8AC3E}">
        <p14:creationId xmlns:p14="http://schemas.microsoft.com/office/powerpoint/2010/main" val="2448969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783310" cy="461665"/>
          </a:xfrm>
          <a:prstGeom prst="rect">
            <a:avLst/>
          </a:prstGeom>
          <a:noFill/>
        </p:spPr>
        <p:txBody>
          <a:bodyPr wrap="square" rtlCol="0">
            <a:spAutoFit/>
          </a:bodyPr>
          <a:lstStyle/>
          <a:p>
            <a:r>
              <a:rPr lang="fr-FR" sz="2400" dirty="0">
                <a:latin typeface="Algerian" panose="04020705040A02060702" pitchFamily="82" charset="0"/>
              </a:rPr>
              <a:t>Retour sur la journée verte !</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3" name="ZoneTexte 2">
            <a:extLst>
              <a:ext uri="{FF2B5EF4-FFF2-40B4-BE49-F238E27FC236}">
                <a16:creationId xmlns:a16="http://schemas.microsoft.com/office/drawing/2014/main" id="{EDEAC0B3-E8C2-4E39-8328-1CC35EEFDD19}"/>
              </a:ext>
            </a:extLst>
          </p:cNvPr>
          <p:cNvSpPr txBox="1"/>
          <p:nvPr/>
        </p:nvSpPr>
        <p:spPr>
          <a:xfrm>
            <a:off x="991311" y="1119717"/>
            <a:ext cx="2710432" cy="369332"/>
          </a:xfrm>
          <a:prstGeom prst="rect">
            <a:avLst/>
          </a:prstGeom>
          <a:solidFill>
            <a:srgbClr val="FF00FF"/>
          </a:solidFill>
        </p:spPr>
        <p:txBody>
          <a:bodyPr wrap="square" rtlCol="0">
            <a:spAutoFit/>
          </a:bodyPr>
          <a:lstStyle/>
          <a:p>
            <a:pPr algn="ctr"/>
            <a:r>
              <a:rPr lang="fr-FR" dirty="0"/>
              <a:t>23 réponses au sondage !</a:t>
            </a:r>
            <a:endParaRPr lang="LID4096" dirty="0"/>
          </a:p>
        </p:txBody>
      </p:sp>
      <p:sp>
        <p:nvSpPr>
          <p:cNvPr id="5" name="ZoneTexte 4">
            <a:extLst>
              <a:ext uri="{FF2B5EF4-FFF2-40B4-BE49-F238E27FC236}">
                <a16:creationId xmlns:a16="http://schemas.microsoft.com/office/drawing/2014/main" id="{E9479201-E2ED-4609-8047-AEF5C9DA1F3C}"/>
              </a:ext>
            </a:extLst>
          </p:cNvPr>
          <p:cNvSpPr txBox="1"/>
          <p:nvPr/>
        </p:nvSpPr>
        <p:spPr>
          <a:xfrm>
            <a:off x="3886491" y="1119717"/>
            <a:ext cx="5579126" cy="369332"/>
          </a:xfrm>
          <a:prstGeom prst="rect">
            <a:avLst/>
          </a:prstGeom>
          <a:solidFill>
            <a:srgbClr val="66FF66"/>
          </a:solidFill>
        </p:spPr>
        <p:txBody>
          <a:bodyPr wrap="square" rtlCol="0">
            <a:spAutoFit/>
          </a:bodyPr>
          <a:lstStyle/>
          <a:p>
            <a:pPr algn="ctr"/>
            <a:r>
              <a:rPr lang="fr-FR" dirty="0"/>
              <a:t>dont 4 ont participé à MT180 et 4 à la Fresque du Climat </a:t>
            </a:r>
          </a:p>
        </p:txBody>
      </p:sp>
      <p:sp>
        <p:nvSpPr>
          <p:cNvPr id="7" name="ZoneTexte 6">
            <a:extLst>
              <a:ext uri="{FF2B5EF4-FFF2-40B4-BE49-F238E27FC236}">
                <a16:creationId xmlns:a16="http://schemas.microsoft.com/office/drawing/2014/main" id="{157C3BAF-50F2-4880-AAB2-1C40890924D7}"/>
              </a:ext>
            </a:extLst>
          </p:cNvPr>
          <p:cNvSpPr txBox="1"/>
          <p:nvPr/>
        </p:nvSpPr>
        <p:spPr>
          <a:xfrm>
            <a:off x="7165102" y="1442651"/>
            <a:ext cx="4391089" cy="646331"/>
          </a:xfrm>
          <a:prstGeom prst="rect">
            <a:avLst/>
          </a:prstGeom>
          <a:solidFill>
            <a:schemeClr val="accent4">
              <a:lumMod val="20000"/>
              <a:lumOff val="80000"/>
            </a:schemeClr>
          </a:solidFill>
        </p:spPr>
        <p:txBody>
          <a:bodyPr wrap="square" rtlCol="0">
            <a:spAutoFit/>
          </a:bodyPr>
          <a:lstStyle/>
          <a:p>
            <a:r>
              <a:rPr lang="fr-FR" dirty="0"/>
              <a:t>Tous-tes déclarent avoir acquis de nouvelles compétences lors de ces ateliers !</a:t>
            </a:r>
            <a:endParaRPr lang="LID4096" dirty="0"/>
          </a:p>
        </p:txBody>
      </p:sp>
      <p:pic>
        <p:nvPicPr>
          <p:cNvPr id="10" name="Image 9">
            <a:extLst>
              <a:ext uri="{FF2B5EF4-FFF2-40B4-BE49-F238E27FC236}">
                <a16:creationId xmlns:a16="http://schemas.microsoft.com/office/drawing/2014/main" id="{F7A8360A-FF0B-455E-AE20-B6501F22DCB8}"/>
              </a:ext>
            </a:extLst>
          </p:cNvPr>
          <p:cNvPicPr>
            <a:picLocks noChangeAspect="1"/>
          </p:cNvPicPr>
          <p:nvPr/>
        </p:nvPicPr>
        <p:blipFill>
          <a:blip r:embed="rId3"/>
          <a:stretch>
            <a:fillRect/>
          </a:stretch>
        </p:blipFill>
        <p:spPr>
          <a:xfrm>
            <a:off x="991311" y="1889536"/>
            <a:ext cx="2936914" cy="2699300"/>
          </a:xfrm>
          <a:prstGeom prst="rect">
            <a:avLst/>
          </a:prstGeom>
        </p:spPr>
      </p:pic>
      <p:pic>
        <p:nvPicPr>
          <p:cNvPr id="11" name="Image 10">
            <a:extLst>
              <a:ext uri="{FF2B5EF4-FFF2-40B4-BE49-F238E27FC236}">
                <a16:creationId xmlns:a16="http://schemas.microsoft.com/office/drawing/2014/main" id="{F23ED24A-42F2-40DE-96C0-4103F10A70AD}"/>
              </a:ext>
            </a:extLst>
          </p:cNvPr>
          <p:cNvPicPr>
            <a:picLocks noChangeAspect="1"/>
          </p:cNvPicPr>
          <p:nvPr/>
        </p:nvPicPr>
        <p:blipFill>
          <a:blip r:embed="rId4"/>
          <a:stretch>
            <a:fillRect/>
          </a:stretch>
        </p:blipFill>
        <p:spPr>
          <a:xfrm>
            <a:off x="3974438" y="1889536"/>
            <a:ext cx="2817055" cy="2699300"/>
          </a:xfrm>
          <a:prstGeom prst="rect">
            <a:avLst/>
          </a:prstGeom>
        </p:spPr>
      </p:pic>
      <p:sp>
        <p:nvSpPr>
          <p:cNvPr id="12" name="Rectangle 11">
            <a:extLst>
              <a:ext uri="{FF2B5EF4-FFF2-40B4-BE49-F238E27FC236}">
                <a16:creationId xmlns:a16="http://schemas.microsoft.com/office/drawing/2014/main" id="{D54DAA00-C543-4658-85D5-34B1C81C8D6F}"/>
              </a:ext>
            </a:extLst>
          </p:cNvPr>
          <p:cNvSpPr/>
          <p:nvPr/>
        </p:nvSpPr>
        <p:spPr>
          <a:xfrm>
            <a:off x="1582858" y="5241484"/>
            <a:ext cx="10058400" cy="1173463"/>
          </a:xfrm>
          <a:prstGeom prst="rect">
            <a:avLst/>
          </a:prstGeom>
          <a:solidFill>
            <a:schemeClr val="accent6">
              <a:lumMod val="20000"/>
              <a:lumOff val="80000"/>
            </a:schemeClr>
          </a:solidFill>
        </p:spPr>
        <p:txBody>
          <a:bodyPr wrap="square">
            <a:spAutoFit/>
          </a:bodyPr>
          <a:lstStyle/>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(MT180) Actions à reproposer</a:t>
            </a: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(MT180) Tout le monde devrait faire cet atelier, en particulier les permanents "séniors" (40 ans et plus)</a:t>
            </a: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(MT180) Il faudrait que ce soit "fortement recommandé" pour tous les membres du labo. :)</a:t>
            </a:r>
          </a:p>
        </p:txBody>
      </p:sp>
      <p:sp>
        <p:nvSpPr>
          <p:cNvPr id="13" name="ZoneTexte 12">
            <a:extLst>
              <a:ext uri="{FF2B5EF4-FFF2-40B4-BE49-F238E27FC236}">
                <a16:creationId xmlns:a16="http://schemas.microsoft.com/office/drawing/2014/main" id="{BB769C07-6D65-4334-A20A-924130C66DEE}"/>
              </a:ext>
            </a:extLst>
          </p:cNvPr>
          <p:cNvSpPr txBox="1"/>
          <p:nvPr/>
        </p:nvSpPr>
        <p:spPr>
          <a:xfrm>
            <a:off x="991311" y="4928907"/>
            <a:ext cx="6911602" cy="369332"/>
          </a:xfrm>
          <a:prstGeom prst="rect">
            <a:avLst/>
          </a:prstGeom>
          <a:solidFill>
            <a:srgbClr val="00B050"/>
          </a:solidFill>
        </p:spPr>
        <p:txBody>
          <a:bodyPr wrap="square" rtlCol="0">
            <a:spAutoFit/>
          </a:bodyPr>
          <a:lstStyle/>
          <a:p>
            <a:r>
              <a:rPr lang="fr-FR" b="1" dirty="0"/>
              <a:t>Avez-vous des suggestions d’amélioration à proposer ?</a:t>
            </a:r>
            <a:endParaRPr lang="LID4096" b="1" dirty="0"/>
          </a:p>
        </p:txBody>
      </p:sp>
    </p:spTree>
    <p:extLst>
      <p:ext uri="{BB962C8B-B14F-4D97-AF65-F5344CB8AC3E}">
        <p14:creationId xmlns:p14="http://schemas.microsoft.com/office/powerpoint/2010/main" val="27326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783310" cy="461665"/>
          </a:xfrm>
          <a:prstGeom prst="rect">
            <a:avLst/>
          </a:prstGeom>
          <a:noFill/>
        </p:spPr>
        <p:txBody>
          <a:bodyPr wrap="square" rtlCol="0">
            <a:spAutoFit/>
          </a:bodyPr>
          <a:lstStyle/>
          <a:p>
            <a:r>
              <a:rPr lang="fr-FR" sz="2400" dirty="0">
                <a:latin typeface="Algerian" panose="04020705040A02060702" pitchFamily="82" charset="0"/>
              </a:rPr>
              <a:t>Retour sur la journée verte !</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3" name="ZoneTexte 2">
            <a:extLst>
              <a:ext uri="{FF2B5EF4-FFF2-40B4-BE49-F238E27FC236}">
                <a16:creationId xmlns:a16="http://schemas.microsoft.com/office/drawing/2014/main" id="{EDEAC0B3-E8C2-4E39-8328-1CC35EEFDD19}"/>
              </a:ext>
            </a:extLst>
          </p:cNvPr>
          <p:cNvSpPr txBox="1"/>
          <p:nvPr/>
        </p:nvSpPr>
        <p:spPr>
          <a:xfrm>
            <a:off x="991311" y="1119717"/>
            <a:ext cx="2710432" cy="369332"/>
          </a:xfrm>
          <a:prstGeom prst="rect">
            <a:avLst/>
          </a:prstGeom>
          <a:solidFill>
            <a:srgbClr val="FF00FF"/>
          </a:solidFill>
        </p:spPr>
        <p:txBody>
          <a:bodyPr wrap="square" rtlCol="0">
            <a:spAutoFit/>
          </a:bodyPr>
          <a:lstStyle/>
          <a:p>
            <a:pPr algn="ctr"/>
            <a:r>
              <a:rPr lang="fr-FR" dirty="0"/>
              <a:t>23 réponses au sondage !</a:t>
            </a:r>
            <a:endParaRPr lang="LID4096" dirty="0"/>
          </a:p>
        </p:txBody>
      </p:sp>
      <p:sp>
        <p:nvSpPr>
          <p:cNvPr id="12" name="Rectangle 11">
            <a:extLst>
              <a:ext uri="{FF2B5EF4-FFF2-40B4-BE49-F238E27FC236}">
                <a16:creationId xmlns:a16="http://schemas.microsoft.com/office/drawing/2014/main" id="{D54DAA00-C543-4658-85D5-34B1C81C8D6F}"/>
              </a:ext>
            </a:extLst>
          </p:cNvPr>
          <p:cNvSpPr/>
          <p:nvPr/>
        </p:nvSpPr>
        <p:spPr>
          <a:xfrm>
            <a:off x="1582858" y="5241484"/>
            <a:ext cx="10058400" cy="923330"/>
          </a:xfrm>
          <a:prstGeom prst="rect">
            <a:avLst/>
          </a:prstGeom>
          <a:solidFill>
            <a:schemeClr val="accent6">
              <a:lumMod val="20000"/>
              <a:lumOff val="80000"/>
            </a:schemeClr>
          </a:solidFill>
        </p:spPr>
        <p:txBody>
          <a:bodyPr wrap="square">
            <a:spAutoFit/>
          </a:bodyPr>
          <a:lstStyle/>
          <a:p>
            <a:r>
              <a:rPr lang="fr-FR" dirty="0"/>
              <a:t>Présentation de l'arbre de décision des missions.</a:t>
            </a:r>
          </a:p>
          <a:p>
            <a:endParaRPr lang="fr-FR" dirty="0"/>
          </a:p>
          <a:p>
            <a:r>
              <a:rPr lang="fr-FR" dirty="0"/>
              <a:t>Présentation du guide l'organisation des conférences/workshops.</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BB769C07-6D65-4334-A20A-924130C66DEE}"/>
              </a:ext>
            </a:extLst>
          </p:cNvPr>
          <p:cNvSpPr txBox="1"/>
          <p:nvPr/>
        </p:nvSpPr>
        <p:spPr>
          <a:xfrm>
            <a:off x="991311" y="4928907"/>
            <a:ext cx="6911602" cy="369332"/>
          </a:xfrm>
          <a:prstGeom prst="rect">
            <a:avLst/>
          </a:prstGeom>
          <a:solidFill>
            <a:srgbClr val="00B050"/>
          </a:solidFill>
        </p:spPr>
        <p:txBody>
          <a:bodyPr wrap="square" rtlCol="0">
            <a:spAutoFit/>
          </a:bodyPr>
          <a:lstStyle/>
          <a:p>
            <a:r>
              <a:rPr lang="fr-FR" b="1" dirty="0"/>
              <a:t>Autres activités, thèmes à inclure à la prochaine Journée Verte ?</a:t>
            </a:r>
            <a:endParaRPr lang="LID4096" b="1" dirty="0"/>
          </a:p>
        </p:txBody>
      </p:sp>
      <p:pic>
        <p:nvPicPr>
          <p:cNvPr id="2" name="Image 1">
            <a:extLst>
              <a:ext uri="{FF2B5EF4-FFF2-40B4-BE49-F238E27FC236}">
                <a16:creationId xmlns:a16="http://schemas.microsoft.com/office/drawing/2014/main" id="{1EFB8459-4F21-41F7-90C4-C5AFAF8B657C}"/>
              </a:ext>
            </a:extLst>
          </p:cNvPr>
          <p:cNvPicPr>
            <a:picLocks noChangeAspect="1"/>
          </p:cNvPicPr>
          <p:nvPr/>
        </p:nvPicPr>
        <p:blipFill>
          <a:blip r:embed="rId3"/>
          <a:stretch>
            <a:fillRect/>
          </a:stretch>
        </p:blipFill>
        <p:spPr>
          <a:xfrm>
            <a:off x="1039129" y="1889535"/>
            <a:ext cx="2847969" cy="2699299"/>
          </a:xfrm>
          <a:prstGeom prst="rect">
            <a:avLst/>
          </a:prstGeom>
        </p:spPr>
      </p:pic>
      <p:pic>
        <p:nvPicPr>
          <p:cNvPr id="6" name="Image 5">
            <a:extLst>
              <a:ext uri="{FF2B5EF4-FFF2-40B4-BE49-F238E27FC236}">
                <a16:creationId xmlns:a16="http://schemas.microsoft.com/office/drawing/2014/main" id="{780C53A2-29E2-4E4E-BDFA-7892D63202CE}"/>
              </a:ext>
            </a:extLst>
          </p:cNvPr>
          <p:cNvPicPr>
            <a:picLocks noChangeAspect="1"/>
          </p:cNvPicPr>
          <p:nvPr/>
        </p:nvPicPr>
        <p:blipFill>
          <a:blip r:embed="rId4"/>
          <a:stretch>
            <a:fillRect/>
          </a:stretch>
        </p:blipFill>
        <p:spPr>
          <a:xfrm>
            <a:off x="3944595" y="1889534"/>
            <a:ext cx="3103937" cy="2699299"/>
          </a:xfrm>
          <a:prstGeom prst="rect">
            <a:avLst/>
          </a:prstGeom>
        </p:spPr>
      </p:pic>
      <p:pic>
        <p:nvPicPr>
          <p:cNvPr id="14" name="Image 13">
            <a:extLst>
              <a:ext uri="{FF2B5EF4-FFF2-40B4-BE49-F238E27FC236}">
                <a16:creationId xmlns:a16="http://schemas.microsoft.com/office/drawing/2014/main" id="{71694CE5-0B54-45E0-BCB2-2E54F1E04886}"/>
              </a:ext>
            </a:extLst>
          </p:cNvPr>
          <p:cNvPicPr>
            <a:picLocks noChangeAspect="1"/>
          </p:cNvPicPr>
          <p:nvPr/>
        </p:nvPicPr>
        <p:blipFill>
          <a:blip r:embed="rId5"/>
          <a:stretch>
            <a:fillRect/>
          </a:stretch>
        </p:blipFill>
        <p:spPr>
          <a:xfrm>
            <a:off x="7106029" y="1889534"/>
            <a:ext cx="2983182" cy="2699299"/>
          </a:xfrm>
          <a:prstGeom prst="rect">
            <a:avLst/>
          </a:prstGeom>
        </p:spPr>
      </p:pic>
      <p:sp>
        <p:nvSpPr>
          <p:cNvPr id="15" name="Rectangle 14">
            <a:extLst>
              <a:ext uri="{FF2B5EF4-FFF2-40B4-BE49-F238E27FC236}">
                <a16:creationId xmlns:a16="http://schemas.microsoft.com/office/drawing/2014/main" id="{F63B8FB3-7354-4F28-B073-AE6046CC144A}"/>
              </a:ext>
            </a:extLst>
          </p:cNvPr>
          <p:cNvSpPr/>
          <p:nvPr/>
        </p:nvSpPr>
        <p:spPr>
          <a:xfrm>
            <a:off x="3952034" y="1113497"/>
            <a:ext cx="2660024" cy="375552"/>
          </a:xfrm>
          <a:prstGeom prst="rect">
            <a:avLst/>
          </a:prstGeom>
          <a:solidFill>
            <a:schemeClr val="accent6">
              <a:lumMod val="20000"/>
              <a:lumOff val="80000"/>
            </a:schemeClr>
          </a:solidFill>
        </p:spPr>
        <p:txBody>
          <a:bodyPr wrap="none">
            <a:spAutoFit/>
          </a:bodyPr>
          <a:lstStyle/>
          <a:p>
            <a:pPr algn="just">
              <a:lnSpc>
                <a:spcPct val="107000"/>
              </a:lnSpc>
              <a:spcAft>
                <a:spcPts val="800"/>
              </a:spcAft>
            </a:pPr>
            <a:r>
              <a:rPr lang="fr-FR">
                <a:latin typeface="Calibri" panose="020F0502020204030204" pitchFamily="34" charset="0"/>
                <a:ea typeface="Calibri" panose="020F0502020204030204" pitchFamily="34" charset="0"/>
                <a:cs typeface="Times New Roman" panose="02020603050405020304" pitchFamily="18" charset="0"/>
              </a:rPr>
              <a:t>Jeu woodclap très sympa !</a:t>
            </a:r>
          </a:p>
        </p:txBody>
      </p:sp>
    </p:spTree>
    <p:extLst>
      <p:ext uri="{BB962C8B-B14F-4D97-AF65-F5344CB8AC3E}">
        <p14:creationId xmlns:p14="http://schemas.microsoft.com/office/powerpoint/2010/main" val="198829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8783310" cy="461665"/>
          </a:xfrm>
          <a:prstGeom prst="rect">
            <a:avLst/>
          </a:prstGeom>
          <a:noFill/>
        </p:spPr>
        <p:txBody>
          <a:bodyPr wrap="square" rtlCol="0">
            <a:spAutoFit/>
          </a:bodyPr>
          <a:lstStyle/>
          <a:p>
            <a:r>
              <a:rPr lang="fr-FR" sz="2400" dirty="0">
                <a:latin typeface="Algerian" panose="04020705040A02060702" pitchFamily="82" charset="0"/>
              </a:rPr>
              <a:t>Retour sur la journée verte !</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3" name="ZoneTexte 2">
            <a:extLst>
              <a:ext uri="{FF2B5EF4-FFF2-40B4-BE49-F238E27FC236}">
                <a16:creationId xmlns:a16="http://schemas.microsoft.com/office/drawing/2014/main" id="{EDEAC0B3-E8C2-4E39-8328-1CC35EEFDD19}"/>
              </a:ext>
            </a:extLst>
          </p:cNvPr>
          <p:cNvSpPr txBox="1"/>
          <p:nvPr/>
        </p:nvSpPr>
        <p:spPr>
          <a:xfrm>
            <a:off x="991311" y="1119717"/>
            <a:ext cx="2710432" cy="369332"/>
          </a:xfrm>
          <a:prstGeom prst="rect">
            <a:avLst/>
          </a:prstGeom>
          <a:solidFill>
            <a:srgbClr val="FF00FF"/>
          </a:solidFill>
        </p:spPr>
        <p:txBody>
          <a:bodyPr wrap="square" rtlCol="0">
            <a:spAutoFit/>
          </a:bodyPr>
          <a:lstStyle/>
          <a:p>
            <a:pPr algn="ctr"/>
            <a:r>
              <a:rPr lang="fr-FR" dirty="0"/>
              <a:t>23 réponses au sondage !</a:t>
            </a:r>
            <a:endParaRPr lang="LID4096" dirty="0"/>
          </a:p>
        </p:txBody>
      </p:sp>
      <p:sp>
        <p:nvSpPr>
          <p:cNvPr id="7" name="Rectangle 6">
            <a:extLst>
              <a:ext uri="{FF2B5EF4-FFF2-40B4-BE49-F238E27FC236}">
                <a16:creationId xmlns:a16="http://schemas.microsoft.com/office/drawing/2014/main" id="{834AAFFA-025B-4D7D-AC14-BAC2F53CF84D}"/>
              </a:ext>
            </a:extLst>
          </p:cNvPr>
          <p:cNvSpPr/>
          <p:nvPr/>
        </p:nvSpPr>
        <p:spPr>
          <a:xfrm>
            <a:off x="1193570" y="2165709"/>
            <a:ext cx="10353555" cy="3473387"/>
          </a:xfrm>
          <a:prstGeom prst="rect">
            <a:avLst/>
          </a:prstGeom>
          <a:solidFill>
            <a:schemeClr val="accent6">
              <a:lumMod val="20000"/>
              <a:lumOff val="80000"/>
            </a:schemeClr>
          </a:solidFill>
        </p:spPr>
        <p:txBody>
          <a:bodyPr wrap="square">
            <a:spAutoFit/>
          </a:bodyPr>
          <a:lstStyle/>
          <a:p>
            <a:pPr algn="just">
              <a:lnSpc>
                <a:spcPct val="107000"/>
              </a:lnSpc>
              <a:spcAft>
                <a:spcPts val="800"/>
              </a:spcAft>
            </a:pPr>
            <a:r>
              <a:rPr lang="fr-FR" sz="1200" u="sng" dirty="0">
                <a:latin typeface="Calibri" panose="020F0502020204030204" pitchFamily="34" charset="0"/>
                <a:ea typeface="Calibri" panose="020F0502020204030204" pitchFamily="34" charset="0"/>
                <a:cs typeface="Times New Roman" panose="02020603050405020304" pitchFamily="18" charset="0"/>
              </a:rPr>
              <a:t>Comment parler à celles et ceux que ça n’intéresse pas?</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Difficile à dire, c'était intéressant, le constat est là, et était partagé parmi les participants, mais on prêche des convaincus qui pèsent peu par rapport au nombre de personnes à convaincre (dans le monde) et aux contraintes de nos pratiques.</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Je ne pense pas que ça soit vraiment possible mais une discussion avec la direction pour rendre la journée obligatoire si possible (au moins la matinée) pour toucher les personnes les moins sensibilisées à la problématique …</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Rendre la chose obligatoire, même si ça ne sera pas facile, et lancer de vraies réflexions au labo, de toute façon on va être obligés de réduire nos émissions donc autant être proactifs sur la question plutôt que de le subir.</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Il faut trouver le moyen d'encourager plus de monde à participer, notamment les agents qui ont le plus de pouvoir/responsabilité dans les décisions du labo.</a:t>
            </a:r>
          </a:p>
          <a:p>
            <a:pPr algn="just">
              <a:lnSpc>
                <a:spcPct val="107000"/>
              </a:lnSpc>
              <a:spcAft>
                <a:spcPts val="800"/>
              </a:spcAft>
            </a:pP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u="sng" dirty="0">
                <a:latin typeface="Calibri" panose="020F0502020204030204" pitchFamily="34" charset="0"/>
                <a:ea typeface="Calibri" panose="020F0502020204030204" pitchFamily="34" charset="0"/>
                <a:cs typeface="Times New Roman" panose="02020603050405020304" pitchFamily="18" charset="0"/>
              </a:rPr>
              <a:t>Sentiment de culpabilisation ?</a:t>
            </a:r>
          </a:p>
          <a:p>
            <a:pPr algn="just">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Arrêter de culpabiliser les gens qui font simplement leur travail. Les plannings de développement d'instrument sont de plus en plus contraints, le personnel moins nombreux, et vous conseillez de perdre 2 jours dans les transports. Tout simplement pas possible.</a:t>
            </a:r>
          </a:p>
          <a:p>
            <a:pPr algn="just">
              <a:lnSpc>
                <a:spcPct val="107000"/>
              </a:lnSpc>
              <a:spcAft>
                <a:spcPts val="800"/>
              </a:spcAft>
            </a:pP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D250C7F-FB7A-4355-BC54-5335C0D04FD9}"/>
              </a:ext>
            </a:extLst>
          </p:cNvPr>
          <p:cNvSpPr/>
          <p:nvPr/>
        </p:nvSpPr>
        <p:spPr>
          <a:xfrm>
            <a:off x="991311" y="1790157"/>
            <a:ext cx="7285456" cy="369332"/>
          </a:xfrm>
          <a:prstGeom prst="rect">
            <a:avLst/>
          </a:prstGeom>
          <a:solidFill>
            <a:srgbClr val="00B050"/>
          </a:solidFill>
        </p:spPr>
        <p:txBody>
          <a:bodyPr wrap="none">
            <a:spAutoFit/>
          </a:bodyPr>
          <a:lstStyle/>
          <a:p>
            <a:r>
              <a:rPr lang="fr-FR" b="1" dirty="0"/>
              <a:t>Quelles suggestions avez-vous pour améliorer les futures journées vertes ?</a:t>
            </a:r>
            <a:endParaRPr lang="fr-FR" dirty="0"/>
          </a:p>
        </p:txBody>
      </p:sp>
    </p:spTree>
    <p:extLst>
      <p:ext uri="{BB962C8B-B14F-4D97-AF65-F5344CB8AC3E}">
        <p14:creationId xmlns:p14="http://schemas.microsoft.com/office/powerpoint/2010/main" val="11989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1311" y="425426"/>
            <a:ext cx="5973511" cy="461665"/>
          </a:xfrm>
          <a:prstGeom prst="rect">
            <a:avLst/>
          </a:prstGeom>
          <a:noFill/>
        </p:spPr>
        <p:txBody>
          <a:bodyPr wrap="square" rtlCol="0">
            <a:spAutoFit/>
          </a:bodyPr>
          <a:lstStyle/>
          <a:p>
            <a:r>
              <a:rPr lang="fr-FR" sz="2400" dirty="0">
                <a:latin typeface="Algerian" panose="04020705040A02060702" pitchFamily="82" charset="0"/>
              </a:rPr>
              <a:t>NOTES du café vert</a:t>
            </a:r>
          </a:p>
        </p:txBody>
      </p:sp>
      <p:sp>
        <p:nvSpPr>
          <p:cNvPr id="8" name="Rectangle 7"/>
          <p:cNvSpPr/>
          <p:nvPr/>
        </p:nvSpPr>
        <p:spPr>
          <a:xfrm>
            <a:off x="0" y="0"/>
            <a:ext cx="12192000" cy="6858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e 5"/>
          <p:cNvGrpSpPr/>
          <p:nvPr/>
        </p:nvGrpSpPr>
        <p:grpSpPr>
          <a:xfrm>
            <a:off x="10643767" y="123150"/>
            <a:ext cx="1368938" cy="1348776"/>
            <a:chOff x="5762178" y="4074961"/>
            <a:chExt cx="1333830" cy="1314185"/>
          </a:xfrm>
        </p:grpSpPr>
        <p:sp>
          <p:nvSpPr>
            <p:cNvPr id="7" name="Ellipse 6"/>
            <p:cNvSpPr/>
            <p:nvPr/>
          </p:nvSpPr>
          <p:spPr>
            <a:xfrm>
              <a:off x="5767492" y="4075263"/>
              <a:ext cx="1328516" cy="1313883"/>
            </a:xfrm>
            <a:prstGeom prst="ellipse">
              <a:avLst/>
            </a:prstGeom>
            <a:solidFill>
              <a:srgbClr val="C2B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1573" t="11093" r="-1573" b="-9992"/>
            <a:stretch/>
          </p:blipFill>
          <p:spPr>
            <a:xfrm>
              <a:off x="5762178" y="4074961"/>
              <a:ext cx="1328516" cy="1313883"/>
            </a:xfrm>
            <a:prstGeom prst="ellipse">
              <a:avLst/>
            </a:prstGeom>
            <a:ln w="63500" cap="rnd">
              <a:noFill/>
            </a:ln>
            <a:effectLst/>
          </p:spPr>
        </p:pic>
      </p:gr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3767" y="105717"/>
            <a:ext cx="1383332" cy="1383332"/>
          </a:xfrm>
          <a:prstGeom prst="ellipse">
            <a:avLst/>
          </a:prstGeom>
          <a:ln w="63500" cap="rnd">
            <a:noFill/>
          </a:ln>
          <a:effectLst/>
        </p:spPr>
      </p:pic>
      <p:sp>
        <p:nvSpPr>
          <p:cNvPr id="2" name="ZoneTexte 1">
            <a:extLst>
              <a:ext uri="{FF2B5EF4-FFF2-40B4-BE49-F238E27FC236}">
                <a16:creationId xmlns:a16="http://schemas.microsoft.com/office/drawing/2014/main" id="{BB569C47-8674-47C0-865A-8772201A70C7}"/>
              </a:ext>
            </a:extLst>
          </p:cNvPr>
          <p:cNvSpPr txBox="1"/>
          <p:nvPr/>
        </p:nvSpPr>
        <p:spPr>
          <a:xfrm>
            <a:off x="653143" y="1352939"/>
            <a:ext cx="9545216" cy="15327273"/>
          </a:xfrm>
          <a:prstGeom prst="rect">
            <a:avLst/>
          </a:prstGeom>
          <a:noFill/>
        </p:spPr>
        <p:txBody>
          <a:bodyPr wrap="square" rtlCol="0">
            <a:spAutoFit/>
          </a:bodyPr>
          <a:lstStyle/>
          <a:p>
            <a:r>
              <a:rPr lang="fr-FR" dirty="0"/>
              <a:t>Séminaire anniversaire transition 1.5</a:t>
            </a:r>
          </a:p>
          <a:p>
            <a:endParaRPr lang="fr-FR" dirty="0"/>
          </a:p>
          <a:p>
            <a:pPr marL="285750" indent="-285750">
              <a:buFontTx/>
              <a:buChar char="-"/>
            </a:pPr>
            <a:r>
              <a:rPr lang="fr-FR" dirty="0"/>
              <a:t>Achats : identifier les produits que le labo consomme beaucoup =&gt; recyclage</a:t>
            </a:r>
          </a:p>
          <a:p>
            <a:pPr marL="285750" indent="-285750">
              <a:buFontTx/>
              <a:buChar char="-"/>
            </a:pPr>
            <a:r>
              <a:rPr lang="fr-FR" dirty="0"/>
              <a:t>Mise en place d’une recyclerie</a:t>
            </a:r>
          </a:p>
          <a:p>
            <a:pPr marL="285750" indent="-285750">
              <a:buFontTx/>
              <a:buChar char="-"/>
            </a:pPr>
            <a:r>
              <a:rPr lang="fr-FR" dirty="0"/>
              <a:t>Mutualisation des ressources</a:t>
            </a:r>
          </a:p>
          <a:p>
            <a:pPr marL="285750" indent="-285750">
              <a:buFontTx/>
              <a:buChar char="-"/>
            </a:pPr>
            <a:r>
              <a:rPr lang="fr-FR" dirty="0"/>
              <a:t>Affiches « comment recycler » les choses qu’on utilise beaucoup à l’endroit où on l’utilise</a:t>
            </a:r>
          </a:p>
          <a:p>
            <a:pPr marL="285750" indent="-285750">
              <a:buFontTx/>
              <a:buChar char="-"/>
            </a:pPr>
            <a:endParaRPr lang="fr-FR" dirty="0"/>
          </a:p>
          <a:p>
            <a:pPr marL="285750" indent="-285750">
              <a:buFontTx/>
              <a:buChar char="-"/>
            </a:pPr>
            <a:r>
              <a:rPr lang="fr-FR" dirty="0"/>
              <a:t>Embauche autoentrepreneur réparation </a:t>
            </a:r>
            <a:r>
              <a:rPr lang="fr-FR" dirty="0" err="1"/>
              <a:t>materiel</a:t>
            </a:r>
            <a:r>
              <a:rPr lang="fr-FR" dirty="0"/>
              <a:t> info</a:t>
            </a:r>
          </a:p>
          <a:p>
            <a:pPr marL="285750" indent="-285750">
              <a:buFontTx/>
              <a:buChar char="-"/>
            </a:pPr>
            <a:r>
              <a:rPr lang="fr-FR" dirty="0"/>
              <a:t>Interdiction de renouveler le matériel</a:t>
            </a:r>
          </a:p>
          <a:p>
            <a:pPr marL="285750" indent="-285750">
              <a:buFontTx/>
              <a:buChar char="-"/>
            </a:pPr>
            <a:r>
              <a:rPr lang="fr-FR" dirty="0" err="1"/>
              <a:t>Extention</a:t>
            </a:r>
            <a:r>
              <a:rPr lang="fr-FR" dirty="0"/>
              <a:t> de garantie automatique à 7 ans</a:t>
            </a:r>
          </a:p>
          <a:p>
            <a:pPr marL="285750" indent="-285750">
              <a:buFontTx/>
              <a:buChar char="-"/>
            </a:pPr>
            <a:r>
              <a:rPr lang="fr-FR" dirty="0"/>
              <a:t>Tout le </a:t>
            </a:r>
            <a:r>
              <a:rPr lang="fr-FR" dirty="0" err="1"/>
              <a:t>materiel</a:t>
            </a:r>
            <a:r>
              <a:rPr lang="fr-FR" dirty="0"/>
              <a:t> confié au service info</a:t>
            </a:r>
          </a:p>
          <a:p>
            <a:pPr marL="285750" indent="-285750">
              <a:buFontTx/>
              <a:buChar char="-"/>
            </a:pPr>
            <a:r>
              <a:rPr lang="fr-FR" dirty="0"/>
              <a:t>Justifier le remplacement de </a:t>
            </a:r>
            <a:r>
              <a:rPr lang="fr-FR" dirty="0" err="1"/>
              <a:t>materiel</a:t>
            </a:r>
            <a:endParaRPr lang="fr-FR" dirty="0"/>
          </a:p>
          <a:p>
            <a:pPr marL="285750" indent="-285750">
              <a:buFontTx/>
              <a:buChar char="-"/>
            </a:pPr>
            <a:endParaRPr lang="fr-FR" dirty="0"/>
          </a:p>
          <a:p>
            <a:pPr marL="285750" indent="-285750">
              <a:buFontTx/>
              <a:buChar char="-"/>
            </a:pPr>
            <a:r>
              <a:rPr lang="fr-FR" dirty="0"/>
              <a:t>Justification écrite pour toute mission éloignée</a:t>
            </a:r>
          </a:p>
          <a:p>
            <a:pPr marL="285750" indent="-285750">
              <a:buFontTx/>
              <a:buChar char="-"/>
            </a:pPr>
            <a:r>
              <a:rPr lang="fr-FR" dirty="0"/>
              <a:t>Rendre le train obligatoire pour des durée + longue ;  écart train/avion -20%</a:t>
            </a:r>
          </a:p>
          <a:p>
            <a:pPr marL="285750" indent="-285750">
              <a:buFontTx/>
              <a:buChar char="-"/>
            </a:pPr>
            <a:r>
              <a:rPr lang="fr-FR" dirty="0"/>
              <a:t>Permettre la 1ere classe de manière systématique</a:t>
            </a:r>
          </a:p>
          <a:p>
            <a:pPr marL="285750" indent="-285750">
              <a:buFontTx/>
              <a:buChar char="-"/>
            </a:pPr>
            <a:r>
              <a:rPr lang="fr-FR" dirty="0"/>
              <a:t>Quota carbones de divers formes</a:t>
            </a:r>
          </a:p>
          <a:p>
            <a:pPr marL="285750" indent="-285750">
              <a:buFontTx/>
              <a:buChar char="-"/>
            </a:pPr>
            <a:r>
              <a:rPr lang="fr-FR" dirty="0"/>
              <a:t>Carte </a:t>
            </a:r>
            <a:r>
              <a:rPr lang="fr-FR" dirty="0" err="1"/>
              <a:t>interrail</a:t>
            </a:r>
            <a:r>
              <a:rPr lang="fr-FR" dirty="0"/>
              <a:t> où </a:t>
            </a:r>
            <a:r>
              <a:rPr lang="fr-FR" dirty="0" err="1"/>
              <a:t>chcun</a:t>
            </a:r>
            <a:r>
              <a:rPr lang="fr-FR" dirty="0"/>
              <a:t> met une </a:t>
            </a:r>
            <a:r>
              <a:rPr lang="fr-FR" dirty="0" err="1"/>
              <a:t>epingle</a:t>
            </a:r>
            <a:r>
              <a:rPr lang="fr-FR" dirty="0"/>
              <a:t> sur son + long voyage en train</a:t>
            </a:r>
          </a:p>
          <a:p>
            <a:pPr marL="285750" indent="-285750">
              <a:buFontTx/>
              <a:buChar char="-"/>
            </a:pPr>
            <a:r>
              <a:rPr lang="fr-FR" dirty="0"/>
              <a:t>Covoiturage appli interne au labo =&gt; ouvert à la discussion pour passer le code du site</a:t>
            </a:r>
          </a:p>
          <a:p>
            <a:pPr marL="285750" indent="-285750">
              <a:buFontTx/>
              <a:buChar char="-"/>
            </a:pPr>
            <a:endParaRPr lang="fr-FR" dirty="0"/>
          </a:p>
          <a:p>
            <a:pPr marL="285750" indent="-285750">
              <a:buFontTx/>
              <a:buChar char="-"/>
            </a:pPr>
            <a:r>
              <a:rPr lang="fr-FR" dirty="0"/>
              <a:t>Référent mobilité durable</a:t>
            </a:r>
          </a:p>
          <a:p>
            <a:pPr marL="285750" indent="-285750">
              <a:buFontTx/>
              <a:buChar char="-"/>
            </a:pPr>
            <a:r>
              <a:rPr lang="fr-FR" dirty="0"/>
              <a:t>Bus de ramassage</a:t>
            </a:r>
          </a:p>
          <a:p>
            <a:pPr marL="285750" indent="-285750">
              <a:buFontTx/>
              <a:buChar char="-"/>
            </a:pPr>
            <a:r>
              <a:rPr lang="fr-FR" dirty="0"/>
              <a:t>Remboursement des frais de transports à 100%</a:t>
            </a:r>
          </a:p>
          <a:p>
            <a:pPr marL="285750" indent="-285750">
              <a:buFontTx/>
              <a:buChar char="-"/>
            </a:pPr>
            <a:endParaRPr lang="fr-FR" dirty="0"/>
          </a:p>
          <a:p>
            <a:pPr marL="285750" indent="-285750">
              <a:buFontTx/>
              <a:buChar char="-"/>
            </a:pPr>
            <a:r>
              <a:rPr lang="fr-FR" dirty="0"/>
              <a:t>Seuil d’adhésion des mesures (80% par exemple)</a:t>
            </a:r>
          </a:p>
          <a:p>
            <a:pPr marL="285750" indent="-285750">
              <a:buFontTx/>
              <a:buChar char="-"/>
            </a:pPr>
            <a:r>
              <a:rPr lang="fr-FR" dirty="0"/>
              <a:t>Comment présenter les mesures ? Impact, temps d’échanges</a:t>
            </a:r>
          </a:p>
          <a:p>
            <a:endParaRPr lang="fr-FR" dirty="0"/>
          </a:p>
          <a:p>
            <a:pPr marL="285750" indent="-285750">
              <a:buFontTx/>
              <a:buChar char="-"/>
            </a:pPr>
            <a:endParaRPr lang="fr-FR" dirty="0"/>
          </a:p>
          <a:p>
            <a:r>
              <a:rPr lang="fr-FR" dirty="0"/>
              <a:t>Discussions</a:t>
            </a:r>
          </a:p>
          <a:p>
            <a:pPr marL="285750" indent="-285750">
              <a:buFontTx/>
              <a:buChar char="-"/>
            </a:pPr>
            <a:endParaRPr lang="fr-FR" dirty="0"/>
          </a:p>
          <a:p>
            <a:pPr marL="285750" indent="-285750">
              <a:buFontTx/>
              <a:buChar char="-"/>
            </a:pPr>
            <a:r>
              <a:rPr lang="fr-FR" dirty="0"/>
              <a:t>Prochaine version </a:t>
            </a:r>
            <a:r>
              <a:rPr lang="fr-FR" dirty="0" err="1"/>
              <a:t>matinfo</a:t>
            </a:r>
            <a:r>
              <a:rPr lang="fr-FR" dirty="0"/>
              <a:t> – garantie étendue à 7 ans (inclus les Mac) </a:t>
            </a:r>
          </a:p>
          <a:p>
            <a:pPr marL="285750" indent="-285750">
              <a:buFontTx/>
              <a:buChar char="-"/>
            </a:pPr>
            <a:r>
              <a:rPr lang="fr-FR" dirty="0"/>
              <a:t>Taux de renouvellement des PC ?</a:t>
            </a:r>
          </a:p>
          <a:p>
            <a:pPr marL="285750" indent="-285750">
              <a:buFontTx/>
              <a:buChar char="-"/>
            </a:pPr>
            <a:r>
              <a:rPr lang="fr-FR" dirty="0"/>
              <a:t>Récupérer les </a:t>
            </a:r>
            <a:r>
              <a:rPr lang="fr-FR" dirty="0" err="1"/>
              <a:t>PCs</a:t>
            </a:r>
            <a:r>
              <a:rPr lang="fr-FR" dirty="0"/>
              <a:t> qd les gens partent</a:t>
            </a:r>
          </a:p>
          <a:p>
            <a:pPr marL="285750" indent="-285750">
              <a:buFontTx/>
              <a:buChar char="-"/>
            </a:pPr>
            <a:r>
              <a:rPr lang="fr-FR" dirty="0"/>
              <a:t>Recenser les usages de l’IA au sein du labo</a:t>
            </a:r>
          </a:p>
          <a:p>
            <a:pPr marL="285750" indent="-285750">
              <a:buFontTx/>
              <a:buChar char="-"/>
            </a:pPr>
            <a:endParaRPr lang="fr-FR" dirty="0"/>
          </a:p>
          <a:p>
            <a:pPr marL="285750" indent="-285750">
              <a:buFontTx/>
              <a:buChar char="-"/>
            </a:pPr>
            <a:r>
              <a:rPr lang="fr-FR" dirty="0"/>
              <a:t>Politique PC à l’échelle du labo ?</a:t>
            </a:r>
          </a:p>
          <a:p>
            <a:pPr marL="285750" indent="-285750">
              <a:buFontTx/>
              <a:buChar char="-"/>
            </a:pPr>
            <a:r>
              <a:rPr lang="fr-FR" dirty="0"/>
              <a:t>PC qui peut pas tourner sur W11, nouvel usage Linux ?</a:t>
            </a:r>
          </a:p>
          <a:p>
            <a:pPr marL="285750" indent="-285750">
              <a:buFontTx/>
              <a:buChar char="-"/>
            </a:pPr>
            <a:endParaRPr lang="fr-FR" dirty="0"/>
          </a:p>
          <a:p>
            <a:pPr marL="285750" indent="-285750">
              <a:buFontTx/>
              <a:buChar char="-"/>
            </a:pPr>
            <a:r>
              <a:rPr lang="fr-FR" dirty="0"/>
              <a:t>Arbre de décision de missions à présenter en CL</a:t>
            </a:r>
          </a:p>
          <a:p>
            <a:pPr marL="285750" indent="-285750">
              <a:buFontTx/>
              <a:buChar char="-"/>
            </a:pPr>
            <a:r>
              <a:rPr lang="fr-FR" dirty="0"/>
              <a:t>Sondage générale pour soutient populaire</a:t>
            </a:r>
          </a:p>
          <a:p>
            <a:pPr marL="285750" indent="-285750">
              <a:buFontTx/>
              <a:buChar char="-"/>
            </a:pPr>
            <a:endParaRPr lang="fr-FR" dirty="0"/>
          </a:p>
          <a:p>
            <a:pPr marL="285750" indent="-285750">
              <a:buFontTx/>
              <a:buChar char="-"/>
            </a:pPr>
            <a:r>
              <a:rPr lang="fr-FR" dirty="0"/>
              <a:t>Ecoles </a:t>
            </a:r>
            <a:r>
              <a:rPr lang="fr-FR" dirty="0" err="1"/>
              <a:t>enviro</a:t>
            </a:r>
            <a:r>
              <a:rPr lang="fr-FR" dirty="0"/>
              <a:t> qui cherche des stagiaires à placer !!</a:t>
            </a:r>
          </a:p>
          <a:p>
            <a:pPr marL="285750" indent="-285750">
              <a:buFontTx/>
              <a:buChar char="-"/>
            </a:pPr>
            <a:endParaRPr lang="fr-FR" dirty="0"/>
          </a:p>
          <a:p>
            <a:pPr marL="285750" indent="-285750">
              <a:buFontTx/>
              <a:buChar char="-"/>
            </a:pPr>
            <a:r>
              <a:rPr lang="fr-FR" dirty="0"/>
              <a:t>Valentin représentera la com verte au prochain conseil de labo</a:t>
            </a:r>
          </a:p>
          <a:p>
            <a:pPr marL="742950" lvl="1" indent="-285750">
              <a:buFontTx/>
              <a:buChar char="-"/>
            </a:pPr>
            <a:r>
              <a:rPr lang="fr-FR" dirty="0"/>
              <a:t>Présenter les contraintes de l’INSU</a:t>
            </a:r>
          </a:p>
          <a:p>
            <a:pPr marL="742950" lvl="1" indent="-285750">
              <a:buFontTx/>
              <a:buChar char="-"/>
            </a:pPr>
            <a:endParaRPr lang="fr-FR" dirty="0"/>
          </a:p>
          <a:p>
            <a:pPr marL="742950" lvl="1" indent="-285750">
              <a:buFontTx/>
              <a:buChar char="-"/>
            </a:pPr>
            <a:r>
              <a:rPr lang="fr-FR" dirty="0"/>
              <a:t>12 Mars prochain café vert</a:t>
            </a:r>
          </a:p>
          <a:p>
            <a:pPr marL="285750" indent="-285750">
              <a:buFontTx/>
              <a:buChar char="-"/>
            </a:pPr>
            <a:endParaRPr lang="fr-FR" dirty="0"/>
          </a:p>
          <a:p>
            <a:r>
              <a:rPr lang="fr-FR" dirty="0"/>
              <a:t>Nos grands buts</a:t>
            </a:r>
          </a:p>
          <a:p>
            <a:endParaRPr lang="fr-FR" dirty="0"/>
          </a:p>
          <a:p>
            <a:r>
              <a:rPr lang="fr-FR" dirty="0"/>
              <a:t>Taskforce numérique (évaluation de la conso + propositions) – </a:t>
            </a:r>
            <a:r>
              <a:rPr lang="fr-FR" b="1" dirty="0"/>
              <a:t>Théo</a:t>
            </a:r>
            <a:r>
              <a:rPr lang="fr-FR" dirty="0"/>
              <a:t>, Loïc, Adélie, Marc (support)</a:t>
            </a:r>
          </a:p>
          <a:p>
            <a:r>
              <a:rPr lang="fr-FR" dirty="0"/>
              <a:t>Taskforce achats – identifier des indicateurs – </a:t>
            </a:r>
            <a:r>
              <a:rPr lang="fr-FR" dirty="0" err="1"/>
              <a:t>Manale</a:t>
            </a:r>
            <a:r>
              <a:rPr lang="fr-FR" dirty="0"/>
              <a:t>, </a:t>
            </a:r>
            <a:r>
              <a:rPr lang="fr-FR" b="1" dirty="0"/>
              <a:t>Sandrine</a:t>
            </a:r>
          </a:p>
          <a:p>
            <a:r>
              <a:rPr lang="fr-FR" dirty="0"/>
              <a:t>Taskforce missions – </a:t>
            </a:r>
            <a:r>
              <a:rPr lang="fr-FR" dirty="0" err="1"/>
              <a:t>Manale</a:t>
            </a:r>
            <a:r>
              <a:rPr lang="fr-FR" dirty="0"/>
              <a:t>, Anaïs, </a:t>
            </a:r>
            <a:r>
              <a:rPr lang="fr-FR" b="1" dirty="0"/>
              <a:t>Clémence</a:t>
            </a:r>
            <a:r>
              <a:rPr lang="fr-FR" dirty="0"/>
              <a:t>, Steeve, </a:t>
            </a:r>
            <a:r>
              <a:rPr lang="fr-FR" dirty="0" err="1"/>
              <a:t>Zélia</a:t>
            </a:r>
            <a:r>
              <a:rPr lang="fr-FR" dirty="0"/>
              <a:t> (support)</a:t>
            </a:r>
          </a:p>
          <a:p>
            <a:r>
              <a:rPr lang="fr-FR" dirty="0"/>
              <a:t>Taskforce ressourcerie - </a:t>
            </a:r>
            <a:r>
              <a:rPr lang="fr-FR" b="1" dirty="0"/>
              <a:t>Adélie</a:t>
            </a:r>
          </a:p>
          <a:p>
            <a:r>
              <a:rPr lang="fr-FR" dirty="0"/>
              <a:t>Taskforce communication – </a:t>
            </a:r>
            <a:r>
              <a:rPr lang="fr-FR" dirty="0" err="1"/>
              <a:t>Manale</a:t>
            </a:r>
            <a:r>
              <a:rPr lang="fr-FR" dirty="0"/>
              <a:t>, </a:t>
            </a:r>
            <a:r>
              <a:rPr lang="fr-FR" b="1" dirty="0"/>
              <a:t>Clémence</a:t>
            </a:r>
            <a:endParaRPr lang="LID4096" b="1" dirty="0"/>
          </a:p>
        </p:txBody>
      </p:sp>
    </p:spTree>
    <p:extLst>
      <p:ext uri="{BB962C8B-B14F-4D97-AF65-F5344CB8AC3E}">
        <p14:creationId xmlns:p14="http://schemas.microsoft.com/office/powerpoint/2010/main" val="1638136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5286</TotalTime>
  <Words>1191</Words>
  <Application>Microsoft Office PowerPoint</Application>
  <PresentationFormat>Grand écran</PresentationFormat>
  <Paragraphs>114</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Algerian</vt:lpstr>
      <vt:lpstr>Arial</vt:lpstr>
      <vt:lpstr>Calibri</vt:lpstr>
      <vt:lpstr>Calibri Light</vt:lpstr>
      <vt:lpstr>Gadugi</vt:lpstr>
      <vt:lpstr>Times New Roman</vt:lpstr>
      <vt:lpstr>Thème Office</vt:lpstr>
      <vt:lpstr>Café vert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be-clemence</dc:creator>
  <cp:lastModifiedBy>Clémence De Jabrun</cp:lastModifiedBy>
  <cp:revision>133</cp:revision>
  <dcterms:created xsi:type="dcterms:W3CDTF">2023-11-06T10:08:56Z</dcterms:created>
  <dcterms:modified xsi:type="dcterms:W3CDTF">2025-02-19T13:16:04Z</dcterms:modified>
</cp:coreProperties>
</file>